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66" r:id="rId5"/>
    <p:sldId id="273" r:id="rId6"/>
    <p:sldId id="274" r:id="rId7"/>
    <p:sldId id="275" r:id="rId8"/>
    <p:sldId id="278" r:id="rId9"/>
    <p:sldId id="277" r:id="rId10"/>
    <p:sldId id="276" r:id="rId11"/>
    <p:sldId id="279" r:id="rId12"/>
    <p:sldId id="281" r:id="rId13"/>
    <p:sldId id="283" r:id="rId14"/>
    <p:sldId id="280" r:id="rId15"/>
    <p:sldId id="282" r:id="rId16"/>
    <p:sldId id="269"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8" autoAdjust="0"/>
    <p:restoredTop sz="73856" autoAdjust="0"/>
  </p:normalViewPr>
  <p:slideViewPr>
    <p:cSldViewPr snapToGrid="0" showGuides="1">
      <p:cViewPr varScale="1">
        <p:scale>
          <a:sx n="61" d="100"/>
          <a:sy n="61" d="100"/>
        </p:scale>
        <p:origin x="1354" y="43"/>
      </p:cViewPr>
      <p:guideLst>
        <p:guide pos="3840"/>
        <p:guide orient="horz" pos="2160"/>
      </p:guideLst>
    </p:cSldViewPr>
  </p:slideViewPr>
  <p:notesTextViewPr>
    <p:cViewPr>
      <p:scale>
        <a:sx n="1" d="1"/>
        <a:sy n="1" d="1"/>
      </p:scale>
      <p:origin x="0" y="0"/>
    </p:cViewPr>
  </p:notesTextViewPr>
  <p:notesViewPr>
    <p:cSldViewPr snapToGrid="0">
      <p:cViewPr varScale="1">
        <p:scale>
          <a:sx n="86" d="100"/>
          <a:sy n="86" d="100"/>
        </p:scale>
        <p:origin x="308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extLst>
              <c:ext xmlns:c16="http://schemas.microsoft.com/office/drawing/2014/chart" uri="{C3380CC4-5D6E-409C-BE32-E72D297353CC}">
                <c16:uniqueId val="{00000001-B2C7-4B49-9A1E-64892640860A}"/>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sp3d/>
            </c:spPr>
            <c:extLst>
              <c:ext xmlns:c16="http://schemas.microsoft.com/office/drawing/2014/chart" uri="{C3380CC4-5D6E-409C-BE32-E72D297353CC}">
                <c16:uniqueId val="{00000003-B2C7-4B49-9A1E-64892640860A}"/>
              </c:ext>
            </c:extLst>
          </c:dPt>
          <c:dPt>
            <c:idx val="2"/>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spPr>
            <c:extLst>
              <c:ext xmlns:c16="http://schemas.microsoft.com/office/drawing/2014/chart" uri="{C3380CC4-5D6E-409C-BE32-E72D297353CC}">
                <c16:uniqueId val="{00000005-B2C7-4B49-9A1E-64892640860A}"/>
              </c:ext>
            </c:extLst>
          </c:dPt>
          <c:dPt>
            <c:idx val="3"/>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sp3d/>
            </c:spPr>
            <c:extLst>
              <c:ext xmlns:c16="http://schemas.microsoft.com/office/drawing/2014/chart" uri="{C3380CC4-5D6E-409C-BE32-E72D297353CC}">
                <c16:uniqueId val="{00000007-B2C7-4B49-9A1E-64892640860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Sheet1!$A$3:$A$6</c:f>
              <c:strCache>
                <c:ptCount val="4"/>
                <c:pt idx="0">
                  <c:v>Promotions</c:v>
                </c:pt>
                <c:pt idx="1">
                  <c:v>Event Setup</c:v>
                </c:pt>
                <c:pt idx="2">
                  <c:v>Influencer Fees</c:v>
                </c:pt>
                <c:pt idx="3">
                  <c:v>Miscellaneous</c:v>
                </c:pt>
              </c:strCache>
            </c:strRef>
          </c:cat>
          <c:val>
            <c:numRef>
              <c:f>Sheet1!$B$3:$B$6</c:f>
              <c:numCache>
                <c:formatCode>"$"#,##0_);[Red]\("$"#,##0\)</c:formatCode>
                <c:ptCount val="4"/>
                <c:pt idx="0">
                  <c:v>20000</c:v>
                </c:pt>
                <c:pt idx="1">
                  <c:v>15000</c:v>
                </c:pt>
                <c:pt idx="2">
                  <c:v>5000</c:v>
                </c:pt>
                <c:pt idx="3">
                  <c:v>10000</c:v>
                </c:pt>
              </c:numCache>
            </c:numRef>
          </c:val>
          <c:extLst>
            <c:ext xmlns:c16="http://schemas.microsoft.com/office/drawing/2014/chart" uri="{C3380CC4-5D6E-409C-BE32-E72D297353CC}">
              <c16:uniqueId val="{00000008-B2C7-4B49-9A1E-64892640860A}"/>
            </c:ext>
          </c:extLst>
        </c:ser>
        <c:dLbls>
          <c:dLblPos val="outEnd"/>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7DFF43-038B-465A-A761-B97E2C81DDBD}" type="doc">
      <dgm:prSet loTypeId="urn:microsoft.com/office/officeart/2005/8/layout/process4" loCatId="list" qsTypeId="urn:microsoft.com/office/officeart/2005/8/quickstyle/3d1" qsCatId="3D" csTypeId="urn:microsoft.com/office/officeart/2005/8/colors/accent1_2" csCatId="accent1" phldr="1"/>
      <dgm:spPr/>
      <dgm:t>
        <a:bodyPr/>
        <a:lstStyle/>
        <a:p>
          <a:endParaRPr lang="en-US"/>
        </a:p>
      </dgm:t>
    </dgm:pt>
    <dgm:pt modelId="{10671037-27FE-4E84-B6DD-3800D91F0226}">
      <dgm:prSet/>
      <dgm:spPr/>
      <dgm:t>
        <a:bodyPr/>
        <a:lstStyle/>
        <a:p>
          <a:r>
            <a:rPr lang="en-GB" b="1" dirty="0"/>
            <a:t>Day 1: VIP Preview Night</a:t>
          </a:r>
        </a:p>
        <a:p>
          <a:r>
            <a:rPr lang="en-GB" dirty="0"/>
            <a:t> Exclusive look at the new collection, with refreshments.</a:t>
          </a:r>
          <a:endParaRPr lang="en-US" dirty="0"/>
        </a:p>
      </dgm:t>
    </dgm:pt>
    <dgm:pt modelId="{3663196D-67AC-4EFD-8156-A42B9DF420E7}" type="parTrans" cxnId="{08B39127-4D4E-4FCC-BCEA-BA0131D33A11}">
      <dgm:prSet/>
      <dgm:spPr/>
      <dgm:t>
        <a:bodyPr/>
        <a:lstStyle/>
        <a:p>
          <a:endParaRPr lang="en-US"/>
        </a:p>
      </dgm:t>
    </dgm:pt>
    <dgm:pt modelId="{4190F274-9AC0-413D-AA90-13082A376D14}" type="sibTrans" cxnId="{08B39127-4D4E-4FCC-BCEA-BA0131D33A11}">
      <dgm:prSet/>
      <dgm:spPr/>
      <dgm:t>
        <a:bodyPr/>
        <a:lstStyle/>
        <a:p>
          <a:endParaRPr lang="en-US"/>
        </a:p>
      </dgm:t>
    </dgm:pt>
    <dgm:pt modelId="{5748012A-FA8D-49BC-BC19-DD984BF0302E}">
      <dgm:prSet/>
      <dgm:spPr/>
      <dgm:t>
        <a:bodyPr/>
        <a:lstStyle/>
        <a:p>
          <a:r>
            <a:rPr lang="en-GB" b="1" dirty="0"/>
            <a:t>Day 2: Product Demonstrations</a:t>
          </a:r>
        </a:p>
        <a:p>
          <a:r>
            <a:rPr lang="en-GB" dirty="0"/>
            <a:t>Live demos by Pandora stylists.</a:t>
          </a:r>
          <a:endParaRPr lang="en-US" dirty="0"/>
        </a:p>
      </dgm:t>
    </dgm:pt>
    <dgm:pt modelId="{79427C5F-D0B7-48BC-A101-0E9EB2D7EBDE}" type="parTrans" cxnId="{04DBA885-6F91-4A7B-AA25-90DB0DE05C91}">
      <dgm:prSet/>
      <dgm:spPr/>
      <dgm:t>
        <a:bodyPr/>
        <a:lstStyle/>
        <a:p>
          <a:endParaRPr lang="en-US"/>
        </a:p>
      </dgm:t>
    </dgm:pt>
    <dgm:pt modelId="{2F750E07-B818-4A88-ACE0-0D7694990842}" type="sibTrans" cxnId="{04DBA885-6F91-4A7B-AA25-90DB0DE05C91}">
      <dgm:prSet/>
      <dgm:spPr/>
      <dgm:t>
        <a:bodyPr/>
        <a:lstStyle/>
        <a:p>
          <a:endParaRPr lang="en-US"/>
        </a:p>
      </dgm:t>
    </dgm:pt>
    <dgm:pt modelId="{E73971B4-7D1D-4E6E-BE78-69A9B2503B39}">
      <dgm:prSet/>
      <dgm:spPr/>
      <dgm:t>
        <a:bodyPr/>
        <a:lstStyle/>
        <a:p>
          <a:r>
            <a:rPr lang="en-GB" b="1" dirty="0"/>
            <a:t>Day 3: Family Day</a:t>
          </a:r>
        </a:p>
        <a:p>
          <a:r>
            <a:rPr lang="en-GB" dirty="0"/>
            <a:t> Fun activities for families, discounts, and giveaways.</a:t>
          </a:r>
          <a:endParaRPr lang="en-US" dirty="0"/>
        </a:p>
      </dgm:t>
    </dgm:pt>
    <dgm:pt modelId="{10C32AD8-0AAB-4097-A37C-F944B3E94F5E}" type="parTrans" cxnId="{53E690B9-E0D7-4789-AA30-E774A2355335}">
      <dgm:prSet/>
      <dgm:spPr/>
      <dgm:t>
        <a:bodyPr/>
        <a:lstStyle/>
        <a:p>
          <a:endParaRPr lang="en-US"/>
        </a:p>
      </dgm:t>
    </dgm:pt>
    <dgm:pt modelId="{6706EEE6-EA32-485A-992F-D7EC7244ED02}" type="sibTrans" cxnId="{53E690B9-E0D7-4789-AA30-E774A2355335}">
      <dgm:prSet/>
      <dgm:spPr/>
      <dgm:t>
        <a:bodyPr/>
        <a:lstStyle/>
        <a:p>
          <a:endParaRPr lang="en-US"/>
        </a:p>
      </dgm:t>
    </dgm:pt>
    <dgm:pt modelId="{269EFFB4-2D46-4658-BC90-2CCFF6B8DB91}">
      <dgm:prSet/>
      <dgm:spPr/>
      <dgm:t>
        <a:bodyPr/>
        <a:lstStyle/>
        <a:p>
          <a:r>
            <a:rPr lang="en-GB" b="1" dirty="0"/>
            <a:t>Special Offers:</a:t>
          </a:r>
        </a:p>
        <a:p>
          <a:r>
            <a:rPr lang="en-GB" dirty="0"/>
            <a:t> Limited-time discounts on selected items.</a:t>
          </a:r>
          <a:endParaRPr lang="en-US" dirty="0"/>
        </a:p>
      </dgm:t>
    </dgm:pt>
    <dgm:pt modelId="{834F05E6-7FFD-43A5-83A2-605C1BB2365D}" type="parTrans" cxnId="{A00B52C4-A67F-4A0C-AEED-9AFFA80C54A3}">
      <dgm:prSet/>
      <dgm:spPr/>
      <dgm:t>
        <a:bodyPr/>
        <a:lstStyle/>
        <a:p>
          <a:endParaRPr lang="en-US"/>
        </a:p>
      </dgm:t>
    </dgm:pt>
    <dgm:pt modelId="{F3F9B0F6-521E-4B9A-B8BA-0CC3F240C332}" type="sibTrans" cxnId="{A00B52C4-A67F-4A0C-AEED-9AFFA80C54A3}">
      <dgm:prSet/>
      <dgm:spPr/>
      <dgm:t>
        <a:bodyPr/>
        <a:lstStyle/>
        <a:p>
          <a:endParaRPr lang="en-US"/>
        </a:p>
      </dgm:t>
    </dgm:pt>
    <dgm:pt modelId="{D9601849-F35A-4DB9-8952-24856E5A4F7A}" type="pres">
      <dgm:prSet presAssocID="{B37DFF43-038B-465A-A761-B97E2C81DDBD}" presName="Name0" presStyleCnt="0">
        <dgm:presLayoutVars>
          <dgm:dir/>
          <dgm:animLvl val="lvl"/>
          <dgm:resizeHandles val="exact"/>
        </dgm:presLayoutVars>
      </dgm:prSet>
      <dgm:spPr/>
    </dgm:pt>
    <dgm:pt modelId="{6AC7C535-1BAE-4710-982E-22008F82AED9}" type="pres">
      <dgm:prSet presAssocID="{269EFFB4-2D46-4658-BC90-2CCFF6B8DB91}" presName="boxAndChildren" presStyleCnt="0"/>
      <dgm:spPr/>
    </dgm:pt>
    <dgm:pt modelId="{E1C3C178-118E-4354-B452-9260C90E46F1}" type="pres">
      <dgm:prSet presAssocID="{269EFFB4-2D46-4658-BC90-2CCFF6B8DB91}" presName="parentTextBox" presStyleLbl="node1" presStyleIdx="0" presStyleCnt="4"/>
      <dgm:spPr/>
    </dgm:pt>
    <dgm:pt modelId="{1124C75E-C88F-4392-AC0F-5E470CEF0038}" type="pres">
      <dgm:prSet presAssocID="{6706EEE6-EA32-485A-992F-D7EC7244ED02}" presName="sp" presStyleCnt="0"/>
      <dgm:spPr/>
    </dgm:pt>
    <dgm:pt modelId="{9868687D-89E5-48AF-AF74-083AF51D577B}" type="pres">
      <dgm:prSet presAssocID="{E73971B4-7D1D-4E6E-BE78-69A9B2503B39}" presName="arrowAndChildren" presStyleCnt="0"/>
      <dgm:spPr/>
    </dgm:pt>
    <dgm:pt modelId="{24A9647D-79BA-4115-BCEB-CB6AAF80B3C7}" type="pres">
      <dgm:prSet presAssocID="{E73971B4-7D1D-4E6E-BE78-69A9B2503B39}" presName="parentTextArrow" presStyleLbl="node1" presStyleIdx="1" presStyleCnt="4"/>
      <dgm:spPr/>
    </dgm:pt>
    <dgm:pt modelId="{467D7506-7DB4-4955-A217-DAE444D1CCAA}" type="pres">
      <dgm:prSet presAssocID="{2F750E07-B818-4A88-ACE0-0D7694990842}" presName="sp" presStyleCnt="0"/>
      <dgm:spPr/>
    </dgm:pt>
    <dgm:pt modelId="{43310AA8-0DC7-4FE9-AD8C-39A1CEFFCADE}" type="pres">
      <dgm:prSet presAssocID="{5748012A-FA8D-49BC-BC19-DD984BF0302E}" presName="arrowAndChildren" presStyleCnt="0"/>
      <dgm:spPr/>
    </dgm:pt>
    <dgm:pt modelId="{D0B0854C-182F-473D-B57A-2690059E88DE}" type="pres">
      <dgm:prSet presAssocID="{5748012A-FA8D-49BC-BC19-DD984BF0302E}" presName="parentTextArrow" presStyleLbl="node1" presStyleIdx="2" presStyleCnt="4"/>
      <dgm:spPr/>
    </dgm:pt>
    <dgm:pt modelId="{BF4F9E09-60A1-4FF3-9FC0-B82C98E43AB8}" type="pres">
      <dgm:prSet presAssocID="{4190F274-9AC0-413D-AA90-13082A376D14}" presName="sp" presStyleCnt="0"/>
      <dgm:spPr/>
    </dgm:pt>
    <dgm:pt modelId="{77AB5DC5-375B-4F16-BA42-4680C041AFE0}" type="pres">
      <dgm:prSet presAssocID="{10671037-27FE-4E84-B6DD-3800D91F0226}" presName="arrowAndChildren" presStyleCnt="0"/>
      <dgm:spPr/>
    </dgm:pt>
    <dgm:pt modelId="{5AAF7E14-8A36-4715-85AF-9FE97868C1E2}" type="pres">
      <dgm:prSet presAssocID="{10671037-27FE-4E84-B6DD-3800D91F0226}" presName="parentTextArrow" presStyleLbl="node1" presStyleIdx="3" presStyleCnt="4"/>
      <dgm:spPr/>
    </dgm:pt>
  </dgm:ptLst>
  <dgm:cxnLst>
    <dgm:cxn modelId="{8B434A00-CC79-4647-9965-8B3D699FEF61}" type="presOf" srcId="{E73971B4-7D1D-4E6E-BE78-69A9B2503B39}" destId="{24A9647D-79BA-4115-BCEB-CB6AAF80B3C7}" srcOrd="0" destOrd="0" presId="urn:microsoft.com/office/officeart/2005/8/layout/process4"/>
    <dgm:cxn modelId="{5E4AD709-49B7-40F5-A140-72A031497D4C}" type="presOf" srcId="{269EFFB4-2D46-4658-BC90-2CCFF6B8DB91}" destId="{E1C3C178-118E-4354-B452-9260C90E46F1}" srcOrd="0" destOrd="0" presId="urn:microsoft.com/office/officeart/2005/8/layout/process4"/>
    <dgm:cxn modelId="{08B39127-4D4E-4FCC-BCEA-BA0131D33A11}" srcId="{B37DFF43-038B-465A-A761-B97E2C81DDBD}" destId="{10671037-27FE-4E84-B6DD-3800D91F0226}" srcOrd="0" destOrd="0" parTransId="{3663196D-67AC-4EFD-8156-A42B9DF420E7}" sibTransId="{4190F274-9AC0-413D-AA90-13082A376D14}"/>
    <dgm:cxn modelId="{F4D4157F-026A-4F33-ADF5-16F15DF8F92D}" type="presOf" srcId="{B37DFF43-038B-465A-A761-B97E2C81DDBD}" destId="{D9601849-F35A-4DB9-8952-24856E5A4F7A}" srcOrd="0" destOrd="0" presId="urn:microsoft.com/office/officeart/2005/8/layout/process4"/>
    <dgm:cxn modelId="{04DBA885-6F91-4A7B-AA25-90DB0DE05C91}" srcId="{B37DFF43-038B-465A-A761-B97E2C81DDBD}" destId="{5748012A-FA8D-49BC-BC19-DD984BF0302E}" srcOrd="1" destOrd="0" parTransId="{79427C5F-D0B7-48BC-A101-0E9EB2D7EBDE}" sibTransId="{2F750E07-B818-4A88-ACE0-0D7694990842}"/>
    <dgm:cxn modelId="{53E690B9-E0D7-4789-AA30-E774A2355335}" srcId="{B37DFF43-038B-465A-A761-B97E2C81DDBD}" destId="{E73971B4-7D1D-4E6E-BE78-69A9B2503B39}" srcOrd="2" destOrd="0" parTransId="{10C32AD8-0AAB-4097-A37C-F944B3E94F5E}" sibTransId="{6706EEE6-EA32-485A-992F-D7EC7244ED02}"/>
    <dgm:cxn modelId="{A00B52C4-A67F-4A0C-AEED-9AFFA80C54A3}" srcId="{B37DFF43-038B-465A-A761-B97E2C81DDBD}" destId="{269EFFB4-2D46-4658-BC90-2CCFF6B8DB91}" srcOrd="3" destOrd="0" parTransId="{834F05E6-7FFD-43A5-83A2-605C1BB2365D}" sibTransId="{F3F9B0F6-521E-4B9A-B8BA-0CC3F240C332}"/>
    <dgm:cxn modelId="{51DCF6DD-48C8-4CB5-ACF5-752368578A7F}" type="presOf" srcId="{10671037-27FE-4E84-B6DD-3800D91F0226}" destId="{5AAF7E14-8A36-4715-85AF-9FE97868C1E2}" srcOrd="0" destOrd="0" presId="urn:microsoft.com/office/officeart/2005/8/layout/process4"/>
    <dgm:cxn modelId="{C7EEC7FB-47F2-4597-A9DD-8A7BA8769C6B}" type="presOf" srcId="{5748012A-FA8D-49BC-BC19-DD984BF0302E}" destId="{D0B0854C-182F-473D-B57A-2690059E88DE}" srcOrd="0" destOrd="0" presId="urn:microsoft.com/office/officeart/2005/8/layout/process4"/>
    <dgm:cxn modelId="{E470AD88-655E-4AAC-A926-A5E6D77C77BE}" type="presParOf" srcId="{D9601849-F35A-4DB9-8952-24856E5A4F7A}" destId="{6AC7C535-1BAE-4710-982E-22008F82AED9}" srcOrd="0" destOrd="0" presId="urn:microsoft.com/office/officeart/2005/8/layout/process4"/>
    <dgm:cxn modelId="{D3BA5886-5CF8-43DD-9BCB-88AB6FCE1AD1}" type="presParOf" srcId="{6AC7C535-1BAE-4710-982E-22008F82AED9}" destId="{E1C3C178-118E-4354-B452-9260C90E46F1}" srcOrd="0" destOrd="0" presId="urn:microsoft.com/office/officeart/2005/8/layout/process4"/>
    <dgm:cxn modelId="{7F446485-15A1-4046-BDF1-534369669B25}" type="presParOf" srcId="{D9601849-F35A-4DB9-8952-24856E5A4F7A}" destId="{1124C75E-C88F-4392-AC0F-5E470CEF0038}" srcOrd="1" destOrd="0" presId="urn:microsoft.com/office/officeart/2005/8/layout/process4"/>
    <dgm:cxn modelId="{451AFDCA-782B-4749-99E8-1B1BED489F3B}" type="presParOf" srcId="{D9601849-F35A-4DB9-8952-24856E5A4F7A}" destId="{9868687D-89E5-48AF-AF74-083AF51D577B}" srcOrd="2" destOrd="0" presId="urn:microsoft.com/office/officeart/2005/8/layout/process4"/>
    <dgm:cxn modelId="{5EA5676A-81C1-4772-8B55-92F644606464}" type="presParOf" srcId="{9868687D-89E5-48AF-AF74-083AF51D577B}" destId="{24A9647D-79BA-4115-BCEB-CB6AAF80B3C7}" srcOrd="0" destOrd="0" presId="urn:microsoft.com/office/officeart/2005/8/layout/process4"/>
    <dgm:cxn modelId="{5A4076E1-ACA0-41A8-8E27-C5A69CFFACED}" type="presParOf" srcId="{D9601849-F35A-4DB9-8952-24856E5A4F7A}" destId="{467D7506-7DB4-4955-A217-DAE444D1CCAA}" srcOrd="3" destOrd="0" presId="urn:microsoft.com/office/officeart/2005/8/layout/process4"/>
    <dgm:cxn modelId="{6BE59B98-00E4-4DB5-9DA0-535024B374E0}" type="presParOf" srcId="{D9601849-F35A-4DB9-8952-24856E5A4F7A}" destId="{43310AA8-0DC7-4FE9-AD8C-39A1CEFFCADE}" srcOrd="4" destOrd="0" presId="urn:microsoft.com/office/officeart/2005/8/layout/process4"/>
    <dgm:cxn modelId="{CE3FD486-0E3B-4A61-B3F8-662E9B311BDD}" type="presParOf" srcId="{43310AA8-0DC7-4FE9-AD8C-39A1CEFFCADE}" destId="{D0B0854C-182F-473D-B57A-2690059E88DE}" srcOrd="0" destOrd="0" presId="urn:microsoft.com/office/officeart/2005/8/layout/process4"/>
    <dgm:cxn modelId="{A2A4E380-C11F-4FDA-A27E-53C11B25FDCD}" type="presParOf" srcId="{D9601849-F35A-4DB9-8952-24856E5A4F7A}" destId="{BF4F9E09-60A1-4FF3-9FC0-B82C98E43AB8}" srcOrd="5" destOrd="0" presId="urn:microsoft.com/office/officeart/2005/8/layout/process4"/>
    <dgm:cxn modelId="{91C63402-959A-4D84-9384-898C7C48D4C4}" type="presParOf" srcId="{D9601849-F35A-4DB9-8952-24856E5A4F7A}" destId="{77AB5DC5-375B-4F16-BA42-4680C041AFE0}" srcOrd="6" destOrd="0" presId="urn:microsoft.com/office/officeart/2005/8/layout/process4"/>
    <dgm:cxn modelId="{FE2B9380-3F39-4306-BB32-696D47166467}" type="presParOf" srcId="{77AB5DC5-375B-4F16-BA42-4680C041AFE0}" destId="{5AAF7E14-8A36-4715-85AF-9FE97868C1E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3C178-118E-4354-B452-9260C90E46F1}">
      <dsp:nvSpPr>
        <dsp:cNvPr id="0" name=""/>
        <dsp:cNvSpPr/>
      </dsp:nvSpPr>
      <dsp:spPr>
        <a:xfrm>
          <a:off x="0" y="3273643"/>
          <a:ext cx="9677400" cy="71619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b="1" kern="1200" dirty="0"/>
            <a:t>Special Offers:</a:t>
          </a:r>
        </a:p>
        <a:p>
          <a:pPr marL="0" lvl="0" indent="0" algn="ctr" defTabSz="666750">
            <a:lnSpc>
              <a:spcPct val="90000"/>
            </a:lnSpc>
            <a:spcBef>
              <a:spcPct val="0"/>
            </a:spcBef>
            <a:spcAft>
              <a:spcPct val="35000"/>
            </a:spcAft>
            <a:buNone/>
          </a:pPr>
          <a:r>
            <a:rPr lang="en-GB" sz="1500" kern="1200" dirty="0"/>
            <a:t> Limited-time discounts on selected items.</a:t>
          </a:r>
          <a:endParaRPr lang="en-US" sz="1500" kern="1200" dirty="0"/>
        </a:p>
      </dsp:txBody>
      <dsp:txXfrm>
        <a:off x="0" y="3273643"/>
        <a:ext cx="9677400" cy="716193"/>
      </dsp:txXfrm>
    </dsp:sp>
    <dsp:sp modelId="{24A9647D-79BA-4115-BCEB-CB6AAF80B3C7}">
      <dsp:nvSpPr>
        <dsp:cNvPr id="0" name=""/>
        <dsp:cNvSpPr/>
      </dsp:nvSpPr>
      <dsp:spPr>
        <a:xfrm rot="10800000">
          <a:off x="0" y="2182881"/>
          <a:ext cx="9677400" cy="110150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b="1" kern="1200" dirty="0"/>
            <a:t>Day 3: Family Day</a:t>
          </a:r>
        </a:p>
        <a:p>
          <a:pPr marL="0" lvl="0" indent="0" algn="ctr" defTabSz="666750">
            <a:lnSpc>
              <a:spcPct val="90000"/>
            </a:lnSpc>
            <a:spcBef>
              <a:spcPct val="0"/>
            </a:spcBef>
            <a:spcAft>
              <a:spcPct val="35000"/>
            </a:spcAft>
            <a:buNone/>
          </a:pPr>
          <a:r>
            <a:rPr lang="en-GB" sz="1500" kern="1200" dirty="0"/>
            <a:t> Fun activities for families, discounts, and giveaways.</a:t>
          </a:r>
          <a:endParaRPr lang="en-US" sz="1500" kern="1200" dirty="0"/>
        </a:p>
      </dsp:txBody>
      <dsp:txXfrm rot="10800000">
        <a:off x="0" y="2182881"/>
        <a:ext cx="9677400" cy="715725"/>
      </dsp:txXfrm>
    </dsp:sp>
    <dsp:sp modelId="{D0B0854C-182F-473D-B57A-2690059E88DE}">
      <dsp:nvSpPr>
        <dsp:cNvPr id="0" name=""/>
        <dsp:cNvSpPr/>
      </dsp:nvSpPr>
      <dsp:spPr>
        <a:xfrm rot="10800000">
          <a:off x="0" y="1092119"/>
          <a:ext cx="9677400" cy="110150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b="1" kern="1200" dirty="0"/>
            <a:t>Day 2: Product Demonstrations</a:t>
          </a:r>
        </a:p>
        <a:p>
          <a:pPr marL="0" lvl="0" indent="0" algn="ctr" defTabSz="666750">
            <a:lnSpc>
              <a:spcPct val="90000"/>
            </a:lnSpc>
            <a:spcBef>
              <a:spcPct val="0"/>
            </a:spcBef>
            <a:spcAft>
              <a:spcPct val="35000"/>
            </a:spcAft>
            <a:buNone/>
          </a:pPr>
          <a:r>
            <a:rPr lang="en-GB" sz="1500" kern="1200" dirty="0"/>
            <a:t>Live demos by Pandora stylists.</a:t>
          </a:r>
          <a:endParaRPr lang="en-US" sz="1500" kern="1200" dirty="0"/>
        </a:p>
      </dsp:txBody>
      <dsp:txXfrm rot="10800000">
        <a:off x="0" y="1092119"/>
        <a:ext cx="9677400" cy="715725"/>
      </dsp:txXfrm>
    </dsp:sp>
    <dsp:sp modelId="{5AAF7E14-8A36-4715-85AF-9FE97868C1E2}">
      <dsp:nvSpPr>
        <dsp:cNvPr id="0" name=""/>
        <dsp:cNvSpPr/>
      </dsp:nvSpPr>
      <dsp:spPr>
        <a:xfrm rot="10800000">
          <a:off x="0" y="1356"/>
          <a:ext cx="9677400" cy="110150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b="1" kern="1200" dirty="0"/>
            <a:t>Day 1: VIP Preview Night</a:t>
          </a:r>
        </a:p>
        <a:p>
          <a:pPr marL="0" lvl="0" indent="0" algn="ctr" defTabSz="666750">
            <a:lnSpc>
              <a:spcPct val="90000"/>
            </a:lnSpc>
            <a:spcBef>
              <a:spcPct val="0"/>
            </a:spcBef>
            <a:spcAft>
              <a:spcPct val="35000"/>
            </a:spcAft>
            <a:buNone/>
          </a:pPr>
          <a:r>
            <a:rPr lang="en-GB" sz="1500" kern="1200" dirty="0"/>
            <a:t> Exclusive look at the new collection, with refreshments.</a:t>
          </a:r>
          <a:endParaRPr lang="en-US" sz="1500" kern="1200" dirty="0"/>
        </a:p>
      </dsp:txBody>
      <dsp:txXfrm rot="10800000">
        <a:off x="0" y="1356"/>
        <a:ext cx="9677400" cy="7157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A168558-310A-4FFD-8959-A59D081567FF}" type="datetime1">
              <a:rPr lang="en-GB" smtClean="0"/>
              <a:t>03/10/2024</a:t>
            </a:fld>
            <a:endParaRPr lang="en-GB"/>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022FEE5-93F6-4794-9247-D82E88608B7E}" type="slidenum">
              <a:rPr lang="en-GB" smtClean="0"/>
              <a:t>‹#›</a:t>
            </a:fld>
            <a:endParaRPr lang="en-GB"/>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03CC965-E27F-4429-B9BF-33193673B8F5}" type="datetime1">
              <a:rPr lang="en-GB" noProof="0" smtClean="0"/>
              <a:t>03/10/2024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en-GB" noProof="0" smtClean="0"/>
              <a:t>‹#›</a:t>
            </a:fld>
            <a:endParaRPr lang="en-GB"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50"/>
            <a:ext cx="5486400" cy="3600450"/>
          </a:xfrm>
        </p:spPr>
        <p:txBody>
          <a:bodyPr rtlCol="0"/>
          <a:lstStyle/>
          <a:p>
            <a:pPr marL="0" marR="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Slide 1: Introduction</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Greetings to one and all for joining us for this session on the Pandora New Store Launch Event. We would like to announce the details on this occasion as well. The event is planned for 11 Oct 2024 at our new store in Miami. This launch is not a mere opening but a golden chance to reach out to our valuable customers and say cheers for the latest chapter we start today for Pandora in this city. This activity and promotion plan has been designed to ensure that this event is not only fun but fun in a way that will not cause frustration to the target end-users. Let's go through the details.</a:t>
            </a:r>
          </a:p>
          <a:p>
            <a:pPr rtl="0"/>
            <a:endParaRPr lang="en-GB" dirty="0"/>
          </a:p>
        </p:txBody>
      </p:sp>
      <p:sp>
        <p:nvSpPr>
          <p:cNvPr id="4" name="Slide Number Placeholder 3"/>
          <p:cNvSpPr>
            <a:spLocks noGrp="1"/>
          </p:cNvSpPr>
          <p:nvPr>
            <p:ph type="sldNum" sz="quarter" idx="10"/>
          </p:nvPr>
        </p:nvSpPr>
        <p:spPr>
          <a:xfrm>
            <a:off x="3884613" y="8685213"/>
            <a:ext cx="2971800" cy="458787"/>
          </a:xfrm>
        </p:spPr>
        <p:txBody>
          <a:bodyPr rtlCol="0"/>
          <a:lstStyle/>
          <a:p>
            <a:pPr rtl="0"/>
            <a:fld id="{53D78A92-0141-4330-8F3E-FAADFAC23844}" type="slidenum">
              <a:rPr lang="en-GB" smtClean="0"/>
              <a:t>1</a:t>
            </a:fld>
            <a:endParaRPr lang="en-GB"/>
          </a:p>
        </p:txBody>
      </p:sp>
    </p:spTree>
    <p:extLst>
      <p:ext uri="{BB962C8B-B14F-4D97-AF65-F5344CB8AC3E}">
        <p14:creationId xmlns:p14="http://schemas.microsoft.com/office/powerpoint/2010/main" val="1205939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Slide : 10 Event Success and Evaluation</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The research will be conducted using questionnaires, sales figures, and social media data to measure our performance. These metrics will allow us to assess the event's outcome and make corresponding improvements to organize similar events further.</a:t>
            </a:r>
          </a:p>
          <a:p>
            <a:endParaRPr lang="en-GB" dirty="0"/>
          </a:p>
        </p:txBody>
      </p:sp>
      <p:sp>
        <p:nvSpPr>
          <p:cNvPr id="4" name="Slide Number Placeholder 3"/>
          <p:cNvSpPr>
            <a:spLocks noGrp="1"/>
          </p:cNvSpPr>
          <p:nvPr>
            <p:ph type="sldNum" sz="quarter" idx="5"/>
          </p:nvPr>
        </p:nvSpPr>
        <p:spPr/>
        <p:txBody>
          <a:bodyPr/>
          <a:lstStyle/>
          <a:p>
            <a:pPr rtl="0"/>
            <a:fld id="{53D78A92-0141-4330-8F3E-FAADFAC23844}" type="slidenum">
              <a:rPr lang="en-GB" noProof="0" smtClean="0"/>
              <a:t>10</a:t>
            </a:fld>
            <a:endParaRPr lang="en-GB" noProof="0"/>
          </a:p>
        </p:txBody>
      </p:sp>
    </p:spTree>
    <p:extLst>
      <p:ext uri="{BB962C8B-B14F-4D97-AF65-F5344CB8AC3E}">
        <p14:creationId xmlns:p14="http://schemas.microsoft.com/office/powerpoint/2010/main" val="4119946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Slide 11: Conclusion</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Last but not least, the present store launch event is ceremonial for Pandora in Miami. It gives a platform to enhance brand identity and engage with the community. It is suggested that sales will rise, brand recognition will likely improve, and feedback on the events from the attendees will be positive. During the latter part of the event, we will also summarize and evaluate the event's effectiveness and get in touch with our customers to sustain the event’s upbeat atmosphere. I appreciate your attention, so I would love to listen to questions or even just comments.</a:t>
            </a:r>
          </a:p>
          <a:p>
            <a:endParaRPr lang="en-GB" dirty="0"/>
          </a:p>
        </p:txBody>
      </p:sp>
      <p:sp>
        <p:nvSpPr>
          <p:cNvPr id="4" name="Slide Number Placeholder 3"/>
          <p:cNvSpPr>
            <a:spLocks noGrp="1"/>
          </p:cNvSpPr>
          <p:nvPr>
            <p:ph type="sldNum" sz="quarter" idx="5"/>
          </p:nvPr>
        </p:nvSpPr>
        <p:spPr/>
        <p:txBody>
          <a:bodyPr/>
          <a:lstStyle/>
          <a:p>
            <a:pPr rtl="0"/>
            <a:fld id="{53D78A92-0141-4330-8F3E-FAADFAC23844}" type="slidenum">
              <a:rPr lang="en-GB" noProof="0" smtClean="0"/>
              <a:t>11</a:t>
            </a:fld>
            <a:endParaRPr lang="en-GB" noProof="0"/>
          </a:p>
        </p:txBody>
      </p:sp>
    </p:spTree>
    <p:extLst>
      <p:ext uri="{BB962C8B-B14F-4D97-AF65-F5344CB8AC3E}">
        <p14:creationId xmlns:p14="http://schemas.microsoft.com/office/powerpoint/2010/main" val="30080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References</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457200" marR="0" indent="-457200">
              <a:lnSpc>
                <a:spcPct val="200000"/>
              </a:lnSpc>
              <a:spcBef>
                <a:spcPts val="0"/>
              </a:spcBef>
              <a:spcAft>
                <a:spcPts val="800"/>
              </a:spcAft>
            </a:pPr>
            <a:r>
              <a:rPr lang="en-GB" sz="18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Infante, A., &amp; </a:t>
            </a:r>
            <a:r>
              <a:rPr lang="en-GB" sz="1800" dirty="0" err="1">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Mardikaningsih</a:t>
            </a:r>
            <a:r>
              <a:rPr lang="en-GB" sz="18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 R. (2022). The Potential of social media as a Means of Online Business Promotion. </a:t>
            </a:r>
            <a:r>
              <a:rPr lang="en-GB" sz="1800" i="1" dirty="0">
                <a:effectLst/>
                <a:latin typeface="Times New Roman" panose="02020603050405020304" pitchFamily="18" charset="0"/>
                <a:ea typeface="Aptos" panose="020B0004020202020204" pitchFamily="34" charset="0"/>
                <a:cs typeface="Arial" panose="020B0604020202020204" pitchFamily="34" charset="0"/>
              </a:rPr>
              <a:t>Journal of Social Science Studies (</a:t>
            </a:r>
            <a:r>
              <a:rPr lang="en-GB" sz="1800" i="1" dirty="0" err="1">
                <a:effectLst/>
                <a:latin typeface="Times New Roman" panose="02020603050405020304" pitchFamily="18" charset="0"/>
                <a:ea typeface="Aptos" panose="020B0004020202020204" pitchFamily="34" charset="0"/>
                <a:cs typeface="Arial" panose="020B0604020202020204" pitchFamily="34" charset="0"/>
              </a:rPr>
              <a:t>JOS3</a:t>
            </a:r>
            <a:r>
              <a:rPr lang="en-GB" sz="1800" i="1" dirty="0">
                <a:effectLst/>
                <a:latin typeface="Times New Roman" panose="02020603050405020304" pitchFamily="18" charset="0"/>
                <a:ea typeface="Aptos" panose="020B0004020202020204" pitchFamily="34" charset="0"/>
                <a:cs typeface="Arial" panose="020B0604020202020204" pitchFamily="34" charset="0"/>
              </a:rPr>
              <a:t>)</a:t>
            </a:r>
            <a:r>
              <a:rPr lang="en-GB" sz="1800" dirty="0">
                <a:effectLst/>
                <a:latin typeface="Times New Roman" panose="02020603050405020304" pitchFamily="18" charset="0"/>
                <a:ea typeface="Aptos" panose="020B0004020202020204" pitchFamily="34" charset="0"/>
                <a:cs typeface="Arial" panose="020B0604020202020204" pitchFamily="34" charset="0"/>
              </a:rPr>
              <a:t>, </a:t>
            </a:r>
            <a:r>
              <a:rPr lang="en-GB" sz="1800" i="1" dirty="0">
                <a:effectLst/>
                <a:latin typeface="Times New Roman" panose="02020603050405020304" pitchFamily="18" charset="0"/>
                <a:ea typeface="Aptos" panose="020B0004020202020204" pitchFamily="34" charset="0"/>
                <a:cs typeface="Arial" panose="020B0604020202020204" pitchFamily="34" charset="0"/>
              </a:rPr>
              <a:t>2</a:t>
            </a:r>
            <a:r>
              <a:rPr lang="en-GB" sz="1800" dirty="0">
                <a:effectLst/>
                <a:latin typeface="Times New Roman" panose="02020603050405020304" pitchFamily="18" charset="0"/>
                <a:ea typeface="Aptos" panose="020B0004020202020204" pitchFamily="34" charset="0"/>
                <a:cs typeface="Arial" panose="020B0604020202020204" pitchFamily="34" charset="0"/>
              </a:rPr>
              <a:t>(2), 45-49.</a:t>
            </a:r>
          </a:p>
          <a:p>
            <a:pPr marL="457200" marR="0" indent="-457200">
              <a:lnSpc>
                <a:spcPct val="200000"/>
              </a:lnSpc>
              <a:spcBef>
                <a:spcPts val="0"/>
              </a:spcBef>
              <a:spcAft>
                <a:spcPts val="800"/>
              </a:spcAft>
            </a:pPr>
            <a:r>
              <a:rPr lang="en-GB" sz="1800" dirty="0" err="1">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Rosário</a:t>
            </a:r>
            <a:r>
              <a:rPr lang="en-GB" sz="18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 A., &amp; Raimundo, R. (2021). Consumer marketing strategy and E-commerce in the last decade: a literature review. </a:t>
            </a:r>
            <a:r>
              <a:rPr lang="en-GB" sz="1800" i="1" dirty="0">
                <a:effectLst/>
                <a:latin typeface="Times New Roman" panose="02020603050405020304" pitchFamily="18" charset="0"/>
                <a:ea typeface="Aptos" panose="020B0004020202020204" pitchFamily="34" charset="0"/>
                <a:cs typeface="Arial" panose="020B0604020202020204" pitchFamily="34" charset="0"/>
              </a:rPr>
              <a:t>Journal of theoretical and applied electronic commerce research</a:t>
            </a:r>
            <a:r>
              <a:rPr lang="en-GB" sz="1800" dirty="0">
                <a:effectLst/>
                <a:latin typeface="Times New Roman" panose="02020603050405020304" pitchFamily="18" charset="0"/>
                <a:ea typeface="Aptos" panose="020B0004020202020204" pitchFamily="34" charset="0"/>
                <a:cs typeface="Arial" panose="020B0604020202020204" pitchFamily="34" charset="0"/>
              </a:rPr>
              <a:t>, </a:t>
            </a:r>
            <a:r>
              <a:rPr lang="en-GB" sz="1800" i="1" dirty="0">
                <a:effectLst/>
                <a:latin typeface="Times New Roman" panose="02020603050405020304" pitchFamily="18" charset="0"/>
                <a:ea typeface="Aptos" panose="020B0004020202020204" pitchFamily="34" charset="0"/>
                <a:cs typeface="Arial" panose="020B0604020202020204" pitchFamily="34" charset="0"/>
              </a:rPr>
              <a:t>16</a:t>
            </a:r>
            <a:r>
              <a:rPr lang="en-GB" sz="1800" dirty="0">
                <a:effectLst/>
                <a:latin typeface="Times New Roman" panose="02020603050405020304" pitchFamily="18" charset="0"/>
                <a:ea typeface="Aptos" panose="020B0004020202020204" pitchFamily="34" charset="0"/>
                <a:cs typeface="Arial" panose="020B0604020202020204" pitchFamily="34" charset="0"/>
              </a:rPr>
              <a:t>(7), 3003-3024.</a:t>
            </a:r>
          </a:p>
          <a:p>
            <a:pPr marL="457200" marR="0" indent="-457200">
              <a:lnSpc>
                <a:spcPct val="200000"/>
              </a:lnSpc>
              <a:spcBef>
                <a:spcPts val="0"/>
              </a:spcBef>
              <a:spcAft>
                <a:spcPts val="800"/>
              </a:spcAft>
            </a:pPr>
            <a:r>
              <a:rPr lang="en-GB" sz="18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Xintong, H. U. (2022, March). Case Study of Pandora, a Light Luxury Jewellery Brand. In </a:t>
            </a:r>
            <a:r>
              <a:rPr lang="en-GB" sz="1800" i="1" dirty="0">
                <a:effectLst/>
                <a:latin typeface="Times New Roman" panose="02020603050405020304" pitchFamily="18" charset="0"/>
                <a:ea typeface="Aptos" panose="020B0004020202020204" pitchFamily="34" charset="0"/>
                <a:cs typeface="Arial" panose="020B0604020202020204" pitchFamily="34" charset="0"/>
              </a:rPr>
              <a:t>2022 7th International Conference on Financial Innovation and Economic Development (</a:t>
            </a:r>
            <a:r>
              <a:rPr lang="en-GB" sz="1800" i="1" dirty="0" err="1">
                <a:effectLst/>
                <a:latin typeface="Times New Roman" panose="02020603050405020304" pitchFamily="18" charset="0"/>
                <a:ea typeface="Aptos" panose="020B0004020202020204" pitchFamily="34" charset="0"/>
                <a:cs typeface="Arial" panose="020B0604020202020204" pitchFamily="34" charset="0"/>
              </a:rPr>
              <a:t>ICFIED</a:t>
            </a:r>
            <a:r>
              <a:rPr lang="en-GB" sz="1800" i="1" dirty="0">
                <a:effectLst/>
                <a:latin typeface="Times New Roman" panose="02020603050405020304" pitchFamily="18" charset="0"/>
                <a:ea typeface="Aptos" panose="020B0004020202020204" pitchFamily="34" charset="0"/>
                <a:cs typeface="Arial" panose="020B0604020202020204" pitchFamily="34" charset="0"/>
              </a:rPr>
              <a:t> 2022)</a:t>
            </a:r>
            <a:r>
              <a:rPr lang="en-GB" sz="1800" dirty="0">
                <a:effectLst/>
                <a:latin typeface="Times New Roman" panose="02020603050405020304" pitchFamily="18" charset="0"/>
                <a:ea typeface="Aptos" panose="020B0004020202020204" pitchFamily="34" charset="0"/>
                <a:cs typeface="Arial" panose="020B0604020202020204" pitchFamily="34" charset="0"/>
              </a:rPr>
              <a:t> (pp. 1818-1822). Atlantis Press.</a:t>
            </a:r>
          </a:p>
          <a:p>
            <a:endParaRPr lang="en-GB" dirty="0"/>
          </a:p>
        </p:txBody>
      </p:sp>
      <p:sp>
        <p:nvSpPr>
          <p:cNvPr id="4" name="Slide Number Placeholder 3"/>
          <p:cNvSpPr>
            <a:spLocks noGrp="1"/>
          </p:cNvSpPr>
          <p:nvPr>
            <p:ph type="sldNum" sz="quarter" idx="5"/>
          </p:nvPr>
        </p:nvSpPr>
        <p:spPr/>
        <p:txBody>
          <a:bodyPr/>
          <a:lstStyle/>
          <a:p>
            <a:pPr rtl="0"/>
            <a:fld id="{53D78A92-0141-4330-8F3E-FAADFAC23844}" type="slidenum">
              <a:rPr lang="en-GB" noProof="0" smtClean="0"/>
              <a:t>12</a:t>
            </a:fld>
            <a:endParaRPr lang="en-GB" noProof="0"/>
          </a:p>
        </p:txBody>
      </p:sp>
    </p:spTree>
    <p:extLst>
      <p:ext uri="{BB962C8B-B14F-4D97-AF65-F5344CB8AC3E}">
        <p14:creationId xmlns:p14="http://schemas.microsoft.com/office/powerpoint/2010/main" val="354230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10"/>
          </p:nvPr>
        </p:nvSpPr>
        <p:spPr/>
        <p:txBody>
          <a:bodyPr rtlCol="0"/>
          <a:lstStyle/>
          <a:p>
            <a:pPr rtl="0"/>
            <a:fld id="{53D78A92-0141-4330-8F3E-FAADFAC23844}" type="slidenum">
              <a:rPr lang="en-GB" smtClean="0"/>
              <a:t>13</a:t>
            </a:fld>
            <a:endParaRPr lang="en-GB"/>
          </a:p>
        </p:txBody>
      </p:sp>
    </p:spTree>
    <p:extLst>
      <p:ext uri="{BB962C8B-B14F-4D97-AF65-F5344CB8AC3E}">
        <p14:creationId xmlns:p14="http://schemas.microsoft.com/office/powerpoint/2010/main" val="4284939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Slide 2: Event Overview</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This event will last for only three days, from Friday through Sunday. The central theme of the channels incorporates product promotion and community building together. We would also like to present our new collection and, at the same time, interact with the community (Xintong, 2022). Promoting the new concept, “Discover the New Pandora Experience,” would be our prominent tagline used by all marketing collaterals. This event will help to display lovely </a:t>
            </a:r>
            <a:r>
              <a:rPr lang="en-GB" sz="1800" dirty="0" err="1">
                <a:effectLst/>
                <a:latin typeface="Times New Roman" panose="02020603050405020304" pitchFamily="18" charset="0"/>
                <a:ea typeface="Aptos" panose="020B0004020202020204" pitchFamily="34" charset="0"/>
                <a:cs typeface="Arial" panose="020B0604020202020204" pitchFamily="34" charset="0"/>
              </a:rPr>
              <a:t>jewelry</a:t>
            </a:r>
            <a:r>
              <a:rPr lang="en-GB" sz="1800" dirty="0">
                <a:effectLst/>
                <a:latin typeface="Times New Roman" panose="02020603050405020304" pitchFamily="18" charset="0"/>
                <a:ea typeface="Aptos" panose="020B0004020202020204" pitchFamily="34" charset="0"/>
                <a:cs typeface="Arial" panose="020B0604020202020204" pitchFamily="34" charset="0"/>
              </a:rPr>
              <a:t> and to underline our company’s responsibility to the people.</a:t>
            </a:r>
          </a:p>
          <a:p>
            <a:endParaRPr lang="en-GB" dirty="0"/>
          </a:p>
        </p:txBody>
      </p:sp>
      <p:sp>
        <p:nvSpPr>
          <p:cNvPr id="4" name="Slide Number Placeholder 3"/>
          <p:cNvSpPr>
            <a:spLocks noGrp="1"/>
          </p:cNvSpPr>
          <p:nvPr>
            <p:ph type="sldNum" sz="quarter" idx="5"/>
          </p:nvPr>
        </p:nvSpPr>
        <p:spPr/>
        <p:txBody>
          <a:bodyPr/>
          <a:lstStyle/>
          <a:p>
            <a:pPr rtl="0"/>
            <a:fld id="{53D78A92-0141-4330-8F3E-FAADFAC23844}" type="slidenum">
              <a:rPr lang="en-GB" noProof="0" smtClean="0"/>
              <a:t>2</a:t>
            </a:fld>
            <a:endParaRPr lang="en-GB" noProof="0"/>
          </a:p>
        </p:txBody>
      </p:sp>
    </p:spTree>
    <p:extLst>
      <p:ext uri="{BB962C8B-B14F-4D97-AF65-F5344CB8AC3E}">
        <p14:creationId xmlns:p14="http://schemas.microsoft.com/office/powerpoint/2010/main" val="3413641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Slide 3: Target Audience</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The target consumer group is individuals from 18 to 45 years of age, specifically women who have a passion for fashion and style. They will probably ask themselves about Pandora </a:t>
            </a:r>
            <a:r>
              <a:rPr lang="en-GB" sz="1800" dirty="0" err="1">
                <a:effectLst/>
                <a:latin typeface="Times New Roman" panose="02020603050405020304" pitchFamily="18" charset="0"/>
                <a:ea typeface="Aptos" panose="020B0004020202020204" pitchFamily="34" charset="0"/>
                <a:cs typeface="Arial" panose="020B0604020202020204" pitchFamily="34" charset="0"/>
              </a:rPr>
              <a:t>jewelry's</a:t>
            </a:r>
            <a:r>
              <a:rPr lang="en-GB" sz="1800" dirty="0">
                <a:effectLst/>
                <a:latin typeface="Times New Roman" panose="02020603050405020304" pitchFamily="18" charset="0"/>
                <a:ea typeface="Aptos" panose="020B0004020202020204" pitchFamily="34" charset="0"/>
                <a:cs typeface="Arial" panose="020B0604020202020204" pitchFamily="34" charset="0"/>
              </a:rPr>
              <a:t> quality and design. We are also aiming at those in search of gifts, family, and tourists who might do their shopping in that store during the weekend. This is mainly because our targeted population comprises residents in Miami and the adjacent regions. These individuals appreciate beauty and use </a:t>
            </a:r>
            <a:r>
              <a:rPr lang="en-GB" sz="1800" dirty="0" err="1">
                <a:effectLst/>
                <a:latin typeface="Times New Roman" panose="02020603050405020304" pitchFamily="18" charset="0"/>
                <a:ea typeface="Aptos" panose="020B0004020202020204" pitchFamily="34" charset="0"/>
                <a:cs typeface="Arial" panose="020B0604020202020204" pitchFamily="34" charset="0"/>
              </a:rPr>
              <a:t>jewelry</a:t>
            </a:r>
            <a:r>
              <a:rPr lang="en-GB" sz="1800" dirty="0">
                <a:effectLst/>
                <a:latin typeface="Times New Roman" panose="02020603050405020304" pitchFamily="18" charset="0"/>
                <a:ea typeface="Aptos" panose="020B0004020202020204" pitchFamily="34" charset="0"/>
                <a:cs typeface="Arial" panose="020B0604020202020204" pitchFamily="34" charset="0"/>
              </a:rPr>
              <a:t> articles to reflect their personality and even to portray their societal status.</a:t>
            </a:r>
          </a:p>
          <a:p>
            <a:endParaRPr lang="en-GB" dirty="0"/>
          </a:p>
        </p:txBody>
      </p:sp>
      <p:sp>
        <p:nvSpPr>
          <p:cNvPr id="4" name="Slide Number Placeholder 3"/>
          <p:cNvSpPr>
            <a:spLocks noGrp="1"/>
          </p:cNvSpPr>
          <p:nvPr>
            <p:ph type="sldNum" sz="quarter" idx="5"/>
          </p:nvPr>
        </p:nvSpPr>
        <p:spPr/>
        <p:txBody>
          <a:bodyPr/>
          <a:lstStyle/>
          <a:p>
            <a:pPr rtl="0"/>
            <a:fld id="{53D78A92-0141-4330-8F3E-FAADFAC23844}" type="slidenum">
              <a:rPr lang="en-GB" noProof="0" smtClean="0"/>
              <a:t>3</a:t>
            </a:fld>
            <a:endParaRPr lang="en-GB" noProof="0"/>
          </a:p>
        </p:txBody>
      </p:sp>
    </p:spTree>
    <p:extLst>
      <p:ext uri="{BB962C8B-B14F-4D97-AF65-F5344CB8AC3E}">
        <p14:creationId xmlns:p14="http://schemas.microsoft.com/office/powerpoint/2010/main" val="414972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 </a:t>
            </a:r>
          </a:p>
          <a:p>
            <a:pPr marL="0" marR="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Slide 4: Event Activities</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Our different target groups will be reached through the following activities to be conducted each day of the event. The first day’s event will be the VIP Preview Night, during which guests can view the new collection and take a cup of coffee/tea. The second day will be dedicated to clarifying why our </a:t>
            </a:r>
            <a:r>
              <a:rPr lang="en-GB" sz="1800" dirty="0" err="1">
                <a:effectLst/>
                <a:latin typeface="Times New Roman" panose="02020603050405020304" pitchFamily="18" charset="0"/>
                <a:ea typeface="Aptos" panose="020B0004020202020204" pitchFamily="34" charset="0"/>
                <a:cs typeface="Arial" panose="020B0604020202020204" pitchFamily="34" charset="0"/>
              </a:rPr>
              <a:t>jewelry</a:t>
            </a:r>
            <a:r>
              <a:rPr lang="en-GB" sz="1800" dirty="0">
                <a:effectLst/>
                <a:latin typeface="Times New Roman" panose="02020603050405020304" pitchFamily="18" charset="0"/>
                <a:ea typeface="Aptos" panose="020B0004020202020204" pitchFamily="34" charset="0"/>
                <a:cs typeface="Arial" panose="020B0604020202020204" pitchFamily="34" charset="0"/>
              </a:rPr>
              <a:t> is so beautiful and how one piece can be worn in several ways; Pandora stylists will demonstrate this (</a:t>
            </a:r>
            <a:r>
              <a:rPr lang="en-GB" sz="1800" dirty="0" err="1">
                <a:effectLst/>
                <a:latin typeface="Times New Roman" panose="02020603050405020304" pitchFamily="18" charset="0"/>
                <a:ea typeface="Aptos" panose="020B0004020202020204" pitchFamily="34" charset="0"/>
                <a:cs typeface="Arial" panose="020B0604020202020204" pitchFamily="34" charset="0"/>
              </a:rPr>
              <a:t>Rosário</a:t>
            </a:r>
            <a:r>
              <a:rPr lang="en-GB" sz="1800" dirty="0">
                <a:effectLst/>
                <a:latin typeface="Times New Roman" panose="02020603050405020304" pitchFamily="18" charset="0"/>
                <a:ea typeface="Aptos" panose="020B0004020202020204" pitchFamily="34" charset="0"/>
                <a:cs typeface="Arial" panose="020B0604020202020204" pitchFamily="34" charset="0"/>
              </a:rPr>
              <a:t> &amp; Raimundo, 2021). The last day, determined based on the target audience, is Family Day, with product promotion based on family-related activities such as discounts and gifts. All these activities are meant to leave a positive image on everyone attending your event.</a:t>
            </a:r>
          </a:p>
          <a:p>
            <a:endParaRPr lang="en-GB" dirty="0"/>
          </a:p>
        </p:txBody>
      </p:sp>
      <p:sp>
        <p:nvSpPr>
          <p:cNvPr id="4" name="Slide Number Placeholder 3"/>
          <p:cNvSpPr>
            <a:spLocks noGrp="1"/>
          </p:cNvSpPr>
          <p:nvPr>
            <p:ph type="sldNum" sz="quarter" idx="5"/>
          </p:nvPr>
        </p:nvSpPr>
        <p:spPr/>
        <p:txBody>
          <a:bodyPr/>
          <a:lstStyle/>
          <a:p>
            <a:pPr rtl="0"/>
            <a:fld id="{53D78A92-0141-4330-8F3E-FAADFAC23844}" type="slidenum">
              <a:rPr lang="en-GB" noProof="0" smtClean="0"/>
              <a:t>4</a:t>
            </a:fld>
            <a:endParaRPr lang="en-GB" noProof="0"/>
          </a:p>
        </p:txBody>
      </p:sp>
    </p:spTree>
    <p:extLst>
      <p:ext uri="{BB962C8B-B14F-4D97-AF65-F5344CB8AC3E}">
        <p14:creationId xmlns:p14="http://schemas.microsoft.com/office/powerpoint/2010/main" val="19893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Slide 5: Promotional Strategies</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Therefore, We have developed the right promotional plans to ensure that the event reaches out to many people. As a significant element, social media campaigns will involve the preparation of commercials to be posted on social sites such as Instagram, Facebook, and TikTok that target the intended audience. We will also have to use email marketing to extend an invitation to some of our most loyal customers. Also, we are initiating communication with local famous individuals to promote the event in society. In the meantime, we have employed print media, including local radio/ newspaper, and fliers to reach an even larger audience. Combining these kinds of media will allow us to address our target groups constructively.</a:t>
            </a:r>
          </a:p>
          <a:p>
            <a:endParaRPr lang="en-GB" dirty="0"/>
          </a:p>
        </p:txBody>
      </p:sp>
      <p:sp>
        <p:nvSpPr>
          <p:cNvPr id="4" name="Slide Number Placeholder 3"/>
          <p:cNvSpPr>
            <a:spLocks noGrp="1"/>
          </p:cNvSpPr>
          <p:nvPr>
            <p:ph type="sldNum" sz="quarter" idx="5"/>
          </p:nvPr>
        </p:nvSpPr>
        <p:spPr/>
        <p:txBody>
          <a:bodyPr/>
          <a:lstStyle/>
          <a:p>
            <a:pPr rtl="0"/>
            <a:fld id="{53D78A92-0141-4330-8F3E-FAADFAC23844}" type="slidenum">
              <a:rPr lang="en-GB" noProof="0" smtClean="0"/>
              <a:t>5</a:t>
            </a:fld>
            <a:endParaRPr lang="en-GB" noProof="0"/>
          </a:p>
        </p:txBody>
      </p:sp>
    </p:spTree>
    <p:extLst>
      <p:ext uri="{BB962C8B-B14F-4D97-AF65-F5344CB8AC3E}">
        <p14:creationId xmlns:p14="http://schemas.microsoft.com/office/powerpoint/2010/main" val="2944820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Slide 6: Marketing Communication </a:t>
            </a:r>
            <a:r>
              <a:rPr lang="en-GB" sz="1800" b="1" kern="1200" dirty="0">
                <a:latin typeface="+mj-lt"/>
                <a:ea typeface="+mj-ea"/>
                <a:cs typeface="+mj-cs"/>
              </a:rPr>
              <a:t>Integration</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To enhance the delivery of this message, we have articulated a consistent marketing communication plan. The slogan “Discover the New Pandora Experience” will apply to all the advertisement releases we publish. Based on the proposed campaign, we have developed visual products that are present in both online and traditional advertisements (Infante &amp; </a:t>
            </a:r>
            <a:r>
              <a:rPr lang="en-GB" sz="1800" dirty="0" err="1">
                <a:effectLst/>
                <a:latin typeface="Times New Roman" panose="02020603050405020304" pitchFamily="18" charset="0"/>
                <a:ea typeface="Aptos" panose="020B0004020202020204" pitchFamily="34" charset="0"/>
                <a:cs typeface="Arial" panose="020B0604020202020204" pitchFamily="34" charset="0"/>
              </a:rPr>
              <a:t>Mardikaningsih</a:t>
            </a:r>
            <a:r>
              <a:rPr lang="en-GB" sz="1800" dirty="0">
                <a:effectLst/>
                <a:latin typeface="Times New Roman" panose="02020603050405020304" pitchFamily="18" charset="0"/>
                <a:ea typeface="Aptos" panose="020B0004020202020204" pitchFamily="34" charset="0"/>
                <a:cs typeface="Arial" panose="020B0604020202020204" pitchFamily="34" charset="0"/>
              </a:rPr>
              <a:t>, 2022). Website, social media posts, and emails, among others, are examples of the visual aspect of the branding we will implement. Amidst the store, there will be banners, posters, and display stands that conform to the same theme. This will assist in reinforcing the message of our branding and integrating it into a consistent image for the customer.</a:t>
            </a:r>
          </a:p>
          <a:p>
            <a:endParaRPr lang="en-GB" dirty="0"/>
          </a:p>
        </p:txBody>
      </p:sp>
      <p:sp>
        <p:nvSpPr>
          <p:cNvPr id="4" name="Slide Number Placeholder 3"/>
          <p:cNvSpPr>
            <a:spLocks noGrp="1"/>
          </p:cNvSpPr>
          <p:nvPr>
            <p:ph type="sldNum" sz="quarter" idx="5"/>
          </p:nvPr>
        </p:nvSpPr>
        <p:spPr/>
        <p:txBody>
          <a:bodyPr/>
          <a:lstStyle/>
          <a:p>
            <a:pPr rtl="0"/>
            <a:fld id="{53D78A92-0141-4330-8F3E-FAADFAC23844}" type="slidenum">
              <a:rPr lang="en-GB" noProof="0" smtClean="0"/>
              <a:t>6</a:t>
            </a:fld>
            <a:endParaRPr lang="en-GB" noProof="0"/>
          </a:p>
        </p:txBody>
      </p:sp>
    </p:spTree>
    <p:extLst>
      <p:ext uri="{BB962C8B-B14F-4D97-AF65-F5344CB8AC3E}">
        <p14:creationId xmlns:p14="http://schemas.microsoft.com/office/powerpoint/2010/main" val="756527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Slide 7: Media Choices</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To popularise the event, we employ conventional and electronic communication methods. The digital plan comprises social advertisements on Facebook and Instagram, Google Ads, and constant content updates on the Pandora online platform. We are adverts in local newspapers, lifestyle magazines, and radio for tradition and on media. In the store, we will use posters and signs and go the extra step to provide interactive touch screens. We also work with local shops and fashion bloggers to get the word out about the brand </a:t>
            </a:r>
            <a:r>
              <a:rPr lang="en-GB" sz="1800">
                <a:effectLst/>
                <a:latin typeface="Times New Roman" panose="02020603050405020304" pitchFamily="18" charset="0"/>
                <a:ea typeface="Aptos" panose="020B0004020202020204" pitchFamily="34" charset="0"/>
                <a:cs typeface="Arial" panose="020B0604020202020204" pitchFamily="34" charset="0"/>
              </a:rPr>
              <a:t>(</a:t>
            </a:r>
            <a:r>
              <a:rPr lang="en-GB" sz="1800">
                <a:solidFill>
                  <a:srgbClr val="222222"/>
                </a:solidFill>
                <a:effectLst/>
                <a:latin typeface="Times New Roman" panose="02020603050405020304" pitchFamily="18" charset="0"/>
                <a:ea typeface="Aptos" panose="020B0004020202020204" pitchFamily="34" charset="0"/>
              </a:rPr>
              <a:t>Santiago </a:t>
            </a:r>
            <a:r>
              <a:rPr lang="en-GB" sz="1800" dirty="0">
                <a:solidFill>
                  <a:srgbClr val="222222"/>
                </a:solidFill>
                <a:effectLst/>
                <a:latin typeface="Times New Roman" panose="02020603050405020304" pitchFamily="18" charset="0"/>
                <a:ea typeface="Aptos" panose="020B0004020202020204" pitchFamily="34" charset="0"/>
              </a:rPr>
              <a:t>&amp; Castelo, 2020)</a:t>
            </a:r>
            <a:r>
              <a:rPr lang="en-GB" sz="1800" dirty="0">
                <a:effectLst/>
                <a:latin typeface="Times New Roman" panose="02020603050405020304" pitchFamily="18" charset="0"/>
                <a:ea typeface="Aptos" panose="020B0004020202020204" pitchFamily="34" charset="0"/>
                <a:cs typeface="Arial" panose="020B0604020202020204" pitchFamily="34" charset="0"/>
              </a:rPr>
              <a:t>. These above-mentioned media options will help the organization communicate with a broad range of clients.</a:t>
            </a:r>
          </a:p>
        </p:txBody>
      </p:sp>
      <p:sp>
        <p:nvSpPr>
          <p:cNvPr id="4" name="Slide Number Placeholder 3"/>
          <p:cNvSpPr>
            <a:spLocks noGrp="1"/>
          </p:cNvSpPr>
          <p:nvPr>
            <p:ph type="sldNum" sz="quarter" idx="5"/>
          </p:nvPr>
        </p:nvSpPr>
        <p:spPr/>
        <p:txBody>
          <a:bodyPr/>
          <a:lstStyle/>
          <a:p>
            <a:pPr rtl="0"/>
            <a:fld id="{53D78A92-0141-4330-8F3E-FAADFAC23844}" type="slidenum">
              <a:rPr lang="en-GB" noProof="0" smtClean="0"/>
              <a:t>7</a:t>
            </a:fld>
            <a:endParaRPr lang="en-GB" noProof="0"/>
          </a:p>
        </p:txBody>
      </p:sp>
    </p:spTree>
    <p:extLst>
      <p:ext uri="{BB962C8B-B14F-4D97-AF65-F5344CB8AC3E}">
        <p14:creationId xmlns:p14="http://schemas.microsoft.com/office/powerpoint/2010/main" val="1528033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Slide 8: Budget Overview</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This includes our total budget, which is $50,000 for the event. Of this total, almost $20,000 will be used for promotion to ensure that consumers hear about the event. The arrangements for the event should cost roughly $15,000 in terms of decorations, catering, and other similar necessities. There is $5,000 set aside for influencer marketing to increase our presence online. There is also a miscellaneous amount of $ 10,000 when expenditures do not fall into the main categories. For such situations, we have budgeted 10% of the total cost as the contingency budget should something unexpected occur.</a:t>
            </a:r>
          </a:p>
          <a:p>
            <a:endParaRPr lang="en-GB" dirty="0"/>
          </a:p>
        </p:txBody>
      </p:sp>
      <p:sp>
        <p:nvSpPr>
          <p:cNvPr id="4" name="Slide Number Placeholder 3"/>
          <p:cNvSpPr>
            <a:spLocks noGrp="1"/>
          </p:cNvSpPr>
          <p:nvPr>
            <p:ph type="sldNum" sz="quarter" idx="5"/>
          </p:nvPr>
        </p:nvSpPr>
        <p:spPr/>
        <p:txBody>
          <a:bodyPr/>
          <a:lstStyle/>
          <a:p>
            <a:pPr rtl="0"/>
            <a:fld id="{53D78A92-0141-4330-8F3E-FAADFAC23844}" type="slidenum">
              <a:rPr lang="en-GB" noProof="0" smtClean="0"/>
              <a:t>8</a:t>
            </a:fld>
            <a:endParaRPr lang="en-GB" noProof="0"/>
          </a:p>
        </p:txBody>
      </p:sp>
    </p:spTree>
    <p:extLst>
      <p:ext uri="{BB962C8B-B14F-4D97-AF65-F5344CB8AC3E}">
        <p14:creationId xmlns:p14="http://schemas.microsoft.com/office/powerpoint/2010/main" val="425323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200000"/>
              </a:lnSpc>
              <a:spcBef>
                <a:spcPts val="0"/>
              </a:spcBef>
              <a:spcAft>
                <a:spcPts val="800"/>
              </a:spcAft>
            </a:pPr>
            <a:r>
              <a:rPr lang="en-GB" sz="1800" b="1" dirty="0">
                <a:effectLst/>
                <a:latin typeface="Times New Roman" panose="02020603050405020304" pitchFamily="18" charset="0"/>
                <a:ea typeface="Aptos" panose="020B0004020202020204" pitchFamily="34" charset="0"/>
                <a:cs typeface="Arial" panose="020B0604020202020204" pitchFamily="34" charset="0"/>
              </a:rPr>
              <a:t>Slide 9: Event Success and Evaluation</a:t>
            </a:r>
            <a:endParaRPr lang="en-GB" sz="1800" dirty="0">
              <a:effectLst/>
              <a:latin typeface="Times New Roman" panose="02020603050405020304" pitchFamily="18" charset="0"/>
              <a:ea typeface="Aptos" panose="020B0004020202020204" pitchFamily="34" charset="0"/>
              <a:cs typeface="Arial" panose="020B0604020202020204" pitchFamily="34" charset="0"/>
            </a:endParaRPr>
          </a:p>
          <a:p>
            <a:pPr marL="0" marR="0" indent="457200">
              <a:lnSpc>
                <a:spcPct val="200000"/>
              </a:lnSpc>
              <a:spcBef>
                <a:spcPts val="0"/>
              </a:spcBef>
              <a:spcAft>
                <a:spcPts val="800"/>
              </a:spcAft>
            </a:pPr>
            <a:r>
              <a:rPr lang="en-GB" sz="1800" dirty="0">
                <a:effectLst/>
                <a:latin typeface="Times New Roman" panose="02020603050405020304" pitchFamily="18" charset="0"/>
                <a:ea typeface="Aptos" panose="020B0004020202020204" pitchFamily="34" charset="0"/>
                <a:cs typeface="Arial" panose="020B0604020202020204" pitchFamily="34" charset="0"/>
              </a:rPr>
              <a:t>Three main criteria have been established to assess the degree of success of our event. We will need at least 1,000 visitors over the weekend and product sales of $30,000 to accomplish our goals. For social media, the targeted followers are 5000, and the impressions targeted are 20000. We shall also gather customer feedback and seek to achieve 80% customer satisfaction. It will be conducted using questionnaires, sales figures, and social media data to measure our performance. These metrics will allow us to assess the event's outcome and make corresponding improvements to organize similar events further.</a:t>
            </a:r>
          </a:p>
          <a:p>
            <a:endParaRPr lang="en-GB" dirty="0"/>
          </a:p>
        </p:txBody>
      </p:sp>
      <p:sp>
        <p:nvSpPr>
          <p:cNvPr id="4" name="Slide Number Placeholder 3"/>
          <p:cNvSpPr>
            <a:spLocks noGrp="1"/>
          </p:cNvSpPr>
          <p:nvPr>
            <p:ph type="sldNum" sz="quarter" idx="5"/>
          </p:nvPr>
        </p:nvSpPr>
        <p:spPr/>
        <p:txBody>
          <a:bodyPr/>
          <a:lstStyle/>
          <a:p>
            <a:pPr rtl="0"/>
            <a:fld id="{53D78A92-0141-4330-8F3E-FAADFAC23844}" type="slidenum">
              <a:rPr lang="en-GB" noProof="0" smtClean="0"/>
              <a:t>9</a:t>
            </a:fld>
            <a:endParaRPr lang="en-GB" noProof="0"/>
          </a:p>
        </p:txBody>
      </p:sp>
    </p:spTree>
    <p:extLst>
      <p:ext uri="{BB962C8B-B14F-4D97-AF65-F5344CB8AC3E}">
        <p14:creationId xmlns:p14="http://schemas.microsoft.com/office/powerpoint/2010/main" val="1386636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rtlCol="0">
            <a:noAutofit/>
          </a:bodyPr>
          <a:lstStyle>
            <a:lvl1pPr>
              <a:defRPr sz="6000"/>
            </a:lvl1pPr>
          </a:lstStyle>
          <a:p>
            <a:pPr rtl="0"/>
            <a:r>
              <a:rPr lang="en-GB" noProof="0"/>
              <a:t>PRESENTATION</a:t>
            </a:r>
            <a:br>
              <a:rPr lang="en-GB" noProof="0"/>
            </a:br>
            <a:r>
              <a:rPr lang="en-GB" noProof="0"/>
              <a:t>TITLE    </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rtlCol="0">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Month</a:t>
            </a:r>
            <a:br>
              <a:rPr lang="en-GB" noProof="0"/>
            </a:br>
            <a:r>
              <a:rPr lang="en-GB" noProof="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pPr rtl="0"/>
            <a:endParaRPr lang="en-GB" noProof="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rtlCol="0">
            <a:normAutofit/>
          </a:bodyPr>
          <a:lstStyle>
            <a:lvl1pPr marL="0" indent="0">
              <a:buNone/>
              <a:defRPr sz="2800" b="1" i="0"/>
            </a:lvl1pPr>
          </a:lstStyle>
          <a:p>
            <a:pPr lvl="0" rtl="0"/>
            <a:r>
              <a:rPr lang="en-GB" noProof="0"/>
              <a:t>Presentation</a:t>
            </a:r>
            <a:br>
              <a:rPr lang="en-GB" noProof="0"/>
            </a:br>
            <a:r>
              <a:rPr lang="en-GB" noProof="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pPr rtl="0"/>
            <a:endParaRPr lang="en-GB" noProof="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pPr rtl="0"/>
            <a:endParaRPr lang="en-GB" noProof="0"/>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rtlCol="0" anchor="ctr" anchorCtr="0">
            <a:noAutofit/>
          </a:bodyPr>
          <a:lstStyle>
            <a:lvl1pPr marL="0" indent="0" algn="ctr">
              <a:buNone/>
              <a:defRPr sz="1400"/>
            </a:lvl1pPr>
          </a:lstStyle>
          <a:p>
            <a:pPr rtl="0"/>
            <a:r>
              <a:rPr lang="en-GB" noProof="0"/>
              <a:t>Click icon to add picture</a:t>
            </a:r>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rtlCol="0" anchor="ctr" anchorCtr="0">
            <a:noAutofit/>
          </a:bodyPr>
          <a:lstStyle>
            <a:lvl1pPr marL="0" indent="0" algn="ctr">
              <a:buNone/>
              <a:defRPr sz="1400"/>
            </a:lvl1pPr>
          </a:lstStyle>
          <a:p>
            <a:pPr rtl="0"/>
            <a:r>
              <a:rPr lang="en-GB" noProof="0"/>
              <a:t>Click icon to add picture</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rtlCol="0"/>
          <a:lstStyle>
            <a:lvl1pPr>
              <a:defRPr/>
            </a:lvl1pPr>
          </a:lstStyle>
          <a:p>
            <a:pPr rtl="0"/>
            <a:r>
              <a:rPr lang="en-GB" noProof="0"/>
              <a:t>THANK YOU!</a:t>
            </a:r>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pPr rtl="0"/>
            <a:endParaRPr lang="en-GB" noProof="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rtlCol="0">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Phone number:</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rtlCol="0">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0121 496 0234</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Email address:</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rtlCol="0">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rtlCol="0">
            <a:noAutofit/>
          </a:bodyPr>
          <a:lstStyle>
            <a:lvl1pPr>
              <a:defRPr sz="6000"/>
            </a:lvl1pPr>
          </a:lstStyle>
          <a:p>
            <a:pPr rtl="0"/>
            <a:r>
              <a:rPr lang="en-GB" noProof="0"/>
              <a:t>PRESENTATION</a:t>
            </a:r>
            <a:br>
              <a:rPr lang="en-GB" noProof="0"/>
            </a:br>
            <a:r>
              <a:rPr lang="en-GB" noProof="0"/>
              <a:t>TITLE    </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pPr rtl="0"/>
            <a:endParaRPr lang="en-GB" noProof="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pPr rtl="0"/>
            <a:endParaRPr lang="en-GB" noProof="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pPr rtl="0"/>
            <a:endParaRPr lang="en-GB" noProof="0"/>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rtl="0"/>
            <a:r>
              <a:rPr lang="en-GB" noProof="0"/>
              <a:t>Click to edit Master subtitle style</a:t>
            </a:r>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pPr rtl="0"/>
            <a:endParaRPr lang="en-GB" noProof="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rtlCol="0" anchor="b">
            <a:normAutofit/>
          </a:bodyPr>
          <a:lstStyle>
            <a:lvl1pPr algn="l">
              <a:defRPr sz="4000" b="1">
                <a:gradFill>
                  <a:gsLst>
                    <a:gs pos="0">
                      <a:schemeClr val="accent1"/>
                    </a:gs>
                    <a:gs pos="100000">
                      <a:schemeClr val="accent3"/>
                    </a:gs>
                  </a:gsLst>
                  <a:lin ang="0" scaled="1"/>
                </a:gradFill>
              </a:defRPr>
            </a:lvl1pPr>
          </a:lstStyle>
          <a:p>
            <a:pPr rtl="0"/>
            <a:r>
              <a:rPr lang="en-GB" noProof="0"/>
              <a:t>DIVIDER SLIDE</a:t>
            </a:r>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rtlCol="0">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en-GB" noProof="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pPr rtl="0"/>
            <a:endParaRPr lang="en-GB" noProof="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pPr rtl="0"/>
            <a:endParaRPr lang="en-GB" noProof="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pPr rtl="0"/>
            <a:endParaRPr lang="en-GB" noProof="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rtlCol="0"/>
          <a:lstStyle/>
          <a:p>
            <a:pPr rtl="0"/>
            <a:r>
              <a:rPr lang="en-GB" noProof="0"/>
              <a:t>DD/MM/20XX</a:t>
            </a:r>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rtlCol="0"/>
          <a:lstStyle/>
          <a:p>
            <a:pPr rtl="0"/>
            <a:r>
              <a:rPr lang="en-GB" noProof="0"/>
              <a:t>ADD A FOOTER</a:t>
            </a:r>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rtlCol="0"/>
          <a:lstStyle/>
          <a:p>
            <a:pPr rtl="0"/>
            <a:fld id="{D495E168-DA5E-4888-8D8A-92B118324C14}" type="slidenum">
              <a:rPr lang="en-GB" noProof="0" smtClean="0"/>
              <a:pPr/>
              <a:t>‹#›</a:t>
            </a:fld>
            <a:endParaRPr lang="en-GB" noProof="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en-GB" noProof="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hasCustomPrompt="1"/>
          </p:nvPr>
        </p:nvSpPr>
        <p:spPr>
          <a:xfrm>
            <a:off x="838200" y="1825625"/>
            <a:ext cx="10515600" cy="4351338"/>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rtlCol="0"/>
          <a:lstStyle/>
          <a:p>
            <a:pPr rtl="0"/>
            <a:r>
              <a:rPr lang="en-GB" noProof="0"/>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en-GB" noProof="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rtlCol="0"/>
          <a:lstStyle/>
          <a:p>
            <a:pPr rtl="0"/>
            <a:r>
              <a:rPr lang="en-GB" noProof="0"/>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en-GB" noProof="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hasCustomPrompt="1"/>
          </p:nvPr>
        </p:nvSpPr>
        <p:spPr>
          <a:xfrm>
            <a:off x="839788" y="1825624"/>
            <a:ext cx="5157787" cy="421084"/>
          </a:xfrm>
        </p:spPr>
        <p:txBody>
          <a:bodyPr rtlCol="0"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hasCustomPrompt="1"/>
          </p:nvPr>
        </p:nvSpPr>
        <p:spPr>
          <a:xfrm>
            <a:off x="839788" y="2323458"/>
            <a:ext cx="5157787" cy="3387547"/>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hasCustomPrompt="1"/>
          </p:nvPr>
        </p:nvSpPr>
        <p:spPr>
          <a:xfrm>
            <a:off x="6172200" y="1828800"/>
            <a:ext cx="5183188" cy="417908"/>
          </a:xfrm>
        </p:spPr>
        <p:txBody>
          <a:bodyPr rtlCol="0"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hasCustomPrompt="1"/>
          </p:nvPr>
        </p:nvSpPr>
        <p:spPr>
          <a:xfrm>
            <a:off x="6172200" y="2323458"/>
            <a:ext cx="5183188" cy="3387547"/>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en-GB" noProof="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rtlCol="0"/>
          <a:lstStyle/>
          <a:p>
            <a:pPr rtl="0"/>
            <a:r>
              <a:rPr lang="en-GB" noProof="0"/>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en-GB" noProof="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hasCustomPrompt="1"/>
          </p:nvPr>
        </p:nvSpPr>
        <p:spPr>
          <a:xfrm>
            <a:off x="838200" y="1825625"/>
            <a:ext cx="5181600" cy="3885380"/>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hasCustomPrompt="1"/>
          </p:nvPr>
        </p:nvSpPr>
        <p:spPr>
          <a:xfrm>
            <a:off x="6198110" y="1825624"/>
            <a:ext cx="5181600" cy="3929249"/>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pPr rtl="0"/>
            <a:endParaRPr lang="en-GB" noProof="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pPr rtl="0"/>
            <a:endParaRPr lang="en-GB" noProof="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rtlCol="0" anchor="b"/>
          <a:lstStyle>
            <a:lvl1pPr>
              <a:defRPr sz="3200"/>
            </a:lvl1pPr>
          </a:lstStyle>
          <a:p>
            <a:pPr rtl="0"/>
            <a:r>
              <a:rPr lang="en-GB" noProof="0"/>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hasCustomPrompt="1"/>
          </p:nvPr>
        </p:nvSpPr>
        <p:spPr>
          <a:xfrm>
            <a:off x="839788" y="2356700"/>
            <a:ext cx="3932237" cy="3512287"/>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pPr rtl="0"/>
            <a:endParaRPr lang="en-GB" noProof="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pPr rtl="0"/>
            <a:endParaRPr lang="en-GB" noProof="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rtlCol="0" anchor="b"/>
          <a:lstStyle>
            <a:lvl1pPr>
              <a:defRPr sz="3200"/>
            </a:lvl1pPr>
          </a:lstStyle>
          <a:p>
            <a:pPr rtl="0"/>
            <a:r>
              <a:rPr lang="en-GB" noProof="0"/>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hasCustomPrompt="1"/>
          </p:nvPr>
        </p:nvSpPr>
        <p:spPr>
          <a:xfrm>
            <a:off x="839788" y="2356700"/>
            <a:ext cx="3932237" cy="3512287"/>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hasCustomPrompt="1"/>
          </p:nvPr>
        </p:nvSpPr>
        <p:spPr>
          <a:xfrm>
            <a:off x="5183188" y="457201"/>
            <a:ext cx="6653212" cy="540385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en-GB" noProof="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en-GB" noProof="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rtlCol="0"/>
          <a:lstStyle/>
          <a:p>
            <a:pPr rtl="0"/>
            <a:r>
              <a:rPr lang="en-GB" noProof="0"/>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en-GB" noProof="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rtlCol="0" anchor="ctr" anchorCtr="0">
            <a:noAutofit/>
          </a:bodyPr>
          <a:lstStyle>
            <a:lvl1pPr marL="0" indent="0" algn="ctr">
              <a:buNone/>
              <a:defRPr sz="1400"/>
            </a:lvl1pPr>
          </a:lstStyle>
          <a:p>
            <a:pPr rtl="0"/>
            <a:r>
              <a:rPr lang="en-GB" noProof="0"/>
              <a:t>Click icon to add picture</a:t>
            </a:r>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pPr rtl="0"/>
            <a:endParaRPr lang="en-GB" noProof="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rtlCol="0" anchor="b">
            <a:normAutofit/>
          </a:bodyPr>
          <a:lstStyle>
            <a:lvl1pPr algn="l">
              <a:defRPr sz="4000" b="1">
                <a:gradFill>
                  <a:gsLst>
                    <a:gs pos="0">
                      <a:schemeClr val="accent1"/>
                    </a:gs>
                    <a:gs pos="100000">
                      <a:schemeClr val="accent3"/>
                    </a:gs>
                  </a:gsLst>
                  <a:lin ang="0" scaled="1"/>
                </a:gradFill>
              </a:defRPr>
            </a:lvl1pPr>
          </a:lstStyle>
          <a:p>
            <a:pPr rtl="0"/>
            <a:r>
              <a:rPr lang="en-GB" noProof="0"/>
              <a:t>DIVIDER SLIDE</a:t>
            </a:r>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rtlCol="0">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rtlCol="0"/>
          <a:lstStyle/>
          <a:p>
            <a:pPr rtl="0"/>
            <a:r>
              <a:rPr lang="en-GB" noProof="0"/>
              <a:t>ADD A FOOTER</a:t>
            </a:r>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en-GB" noProof="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pPr rtl="0"/>
            <a:endParaRPr lang="en-GB" noProof="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pPr rtl="0"/>
            <a:endParaRPr lang="en-GB" noProof="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pPr rtl="0"/>
            <a:endParaRPr lang="en-GB" noProof="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pPr rtl="0"/>
            <a:endParaRPr lang="en-GB" noProof="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rtlCol="0" anchor="ctr" anchorCtr="0">
            <a:noAutofit/>
          </a:bodyPr>
          <a:lstStyle>
            <a:lvl1pPr marL="0" indent="0" algn="ctr">
              <a:buNone/>
              <a:defRPr sz="1400"/>
            </a:lvl1pPr>
          </a:lstStyle>
          <a:p>
            <a:pPr rtl="0"/>
            <a:r>
              <a:rPr lang="en-GB" noProof="0"/>
              <a:t>Click icon to add picture</a:t>
            </a:r>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rtlCol="0"/>
          <a:lstStyle>
            <a:lvl1pPr>
              <a:defRPr/>
            </a:lvl1pPr>
          </a:lstStyle>
          <a:p>
            <a:pPr rtl="0"/>
            <a:r>
              <a:rPr lang="en-GB" noProof="0"/>
              <a:t>TEXT LAYOUT 02</a:t>
            </a:r>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pPr rtl="0"/>
            <a:endParaRPr lang="en-GB" noProof="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hasCustomPrompt="1"/>
          </p:nvPr>
        </p:nvSpPr>
        <p:spPr>
          <a:xfrm>
            <a:off x="6910023" y="2050475"/>
            <a:ext cx="4548187" cy="639683"/>
          </a:xfrm>
        </p:spPr>
        <p:txBody>
          <a:bodyPr rtlCol="0">
            <a:normAutofit/>
          </a:bodyPr>
          <a:lstStyle>
            <a:lvl1pPr marL="0" indent="0">
              <a:buNone/>
              <a:defRPr sz="1800" b="1" i="0"/>
            </a:lvl1pPr>
          </a:lstStyle>
          <a:p>
            <a:pPr lvl="0" rtl="0"/>
            <a:r>
              <a:rPr lang="en-GB" noProof="0"/>
              <a:t>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hasCustomPrompt="1"/>
          </p:nvPr>
        </p:nvSpPr>
        <p:spPr>
          <a:xfrm>
            <a:off x="6910023" y="2839714"/>
            <a:ext cx="4548187" cy="2916952"/>
          </a:xfrm>
        </p:spPr>
        <p:txBody>
          <a:bodyPr rtlCol="0">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rtl="0"/>
            <a:r>
              <a:rPr lang="en-GB" noProof="0"/>
              <a:t>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rtlCol="0" anchor="ctr" anchorCtr="0">
            <a:noAutofit/>
          </a:bodyPr>
          <a:lstStyle>
            <a:lvl1pPr marL="0" indent="0" algn="ctr">
              <a:buNone/>
              <a:defRPr sz="1400"/>
            </a:lvl1pPr>
          </a:lstStyle>
          <a:p>
            <a:pPr rtl="0"/>
            <a:r>
              <a:rPr lang="en-GB" noProof="0"/>
              <a:t>Click icon to add picture</a:t>
            </a:r>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rtlCol="0"/>
          <a:lstStyle>
            <a:lvl1pPr>
              <a:defRPr/>
            </a:lvl1pPr>
          </a:lstStyle>
          <a:p>
            <a:pPr rtl="0"/>
            <a:r>
              <a:rPr lang="en-GB" noProof="0"/>
              <a:t>TEXT LAYOUT 02</a:t>
            </a:r>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hasCustomPrompt="1"/>
          </p:nvPr>
        </p:nvSpPr>
        <p:spPr>
          <a:xfrm>
            <a:off x="830067" y="3889184"/>
            <a:ext cx="4548187" cy="1708223"/>
          </a:xfrm>
        </p:spPr>
        <p:txBody>
          <a:bodyPr rtlCol="0">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rtl="0"/>
            <a:r>
              <a:rPr lang="en-GB" noProof="0"/>
              <a:t>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pPr rtl="0"/>
            <a:endParaRPr lang="en-GB" noProof="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pPr rtl="0"/>
            <a:endParaRPr lang="en-GB" noProof="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pPr rtl="0"/>
            <a:endParaRPr lang="en-GB" noProof="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hasCustomPrompt="1"/>
          </p:nvPr>
        </p:nvSpPr>
        <p:spPr>
          <a:xfrm>
            <a:off x="811115" y="2374900"/>
            <a:ext cx="4565650" cy="701675"/>
          </a:xfrm>
        </p:spPr>
        <p:txBody>
          <a:bodyPr rtlCol="0">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hasCustomPrompt="1"/>
          </p:nvPr>
        </p:nvSpPr>
        <p:spPr>
          <a:xfrm>
            <a:off x="811115" y="3165301"/>
            <a:ext cx="4583113" cy="689525"/>
          </a:xfrm>
        </p:spPr>
        <p:txBody>
          <a:bodyPr rtlCol="0"/>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rtl="0"/>
            <a:r>
              <a:rPr lang="en-GB" noProof="0"/>
              <a:t>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rtlCol="0" anchor="b">
            <a:normAutofit/>
          </a:bodyPr>
          <a:lstStyle>
            <a:lvl1pPr algn="ctr">
              <a:defRPr sz="4000"/>
            </a:lvl1pPr>
          </a:lstStyle>
          <a:p>
            <a:pPr rtl="0"/>
            <a:r>
              <a:rPr lang="en-GB" noProof="0"/>
              <a:t>COMPARISON</a:t>
            </a:r>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811311" y="2959593"/>
            <a:ext cx="4365625" cy="365125"/>
          </a:xfrm>
        </p:spPr>
        <p:txBody>
          <a:bodyPr rtlCol="0">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hasCustomPrompt="1"/>
          </p:nvPr>
        </p:nvSpPr>
        <p:spPr>
          <a:xfrm>
            <a:off x="830066" y="1898650"/>
            <a:ext cx="10515599" cy="701675"/>
          </a:xfrm>
        </p:spPr>
        <p:txBody>
          <a:bodyPr rtlCol="0">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en-GB" noProof="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5973985" y="2959593"/>
            <a:ext cx="4365625" cy="365125"/>
          </a:xfrm>
        </p:spPr>
        <p:txBody>
          <a:bodyPr rtlCol="0">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hasCustomPrompt="1"/>
          </p:nvPr>
        </p:nvSpPr>
        <p:spPr>
          <a:xfrm>
            <a:off x="811311" y="3294245"/>
            <a:ext cx="4365625" cy="2333625"/>
          </a:xfrm>
        </p:spPr>
        <p:txBody>
          <a:bodyPr rtlCol="0">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5973985" y="3294245"/>
            <a:ext cx="4365625" cy="2333625"/>
          </a:xfrm>
        </p:spPr>
        <p:txBody>
          <a:bodyPr rtlCol="0">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en-GB" noProof="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rtlCol="0" anchor="b">
            <a:normAutofit/>
          </a:bodyPr>
          <a:lstStyle>
            <a:lvl1pPr algn="l">
              <a:defRPr sz="4000"/>
            </a:lvl1pPr>
          </a:lstStyle>
          <a:p>
            <a:pPr rtl="0"/>
            <a:r>
              <a:rPr lang="en-GB" noProof="0"/>
              <a:t>CHART SLIDE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hasCustomPrompt="1"/>
          </p:nvPr>
        </p:nvSpPr>
        <p:spPr>
          <a:xfrm>
            <a:off x="5649889" y="2592569"/>
            <a:ext cx="5630885" cy="701675"/>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en-GB" noProof="0"/>
              <a:t>Click icon to add chart</a:t>
            </a:r>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en-GB" noProof="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rtlCol="0" anchor="b">
            <a:normAutofit/>
          </a:bodyPr>
          <a:lstStyle>
            <a:lvl1pPr algn="l">
              <a:defRPr sz="4000"/>
            </a:lvl1pPr>
          </a:lstStyle>
          <a:p>
            <a:pPr rtl="0"/>
            <a:r>
              <a:rPr lang="en-GB" noProof="0"/>
              <a:t>TABLE SLIDE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hasCustomPrompt="1"/>
          </p:nvPr>
        </p:nvSpPr>
        <p:spPr>
          <a:xfrm>
            <a:off x="809405" y="3252275"/>
            <a:ext cx="3396171" cy="1846732"/>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en-GB" noProof="0"/>
              <a:t>Click icon to add table</a:t>
            </a:r>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en-GB" noProof="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rtlCol="0" anchor="ctr" anchorCtr="0">
            <a:noAutofit/>
          </a:bodyPr>
          <a:lstStyle>
            <a:lvl1pPr marL="0" indent="0" algn="ctr">
              <a:buNone/>
              <a:defRPr sz="1400"/>
            </a:lvl1pPr>
          </a:lstStyle>
          <a:p>
            <a:pPr rtl="0"/>
            <a:r>
              <a:rPr lang="en-GB" noProof="0"/>
              <a:t>Click icon to add picture</a:t>
            </a:r>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pPr rtl="0"/>
            <a:endParaRPr lang="en-GB" noProof="0"/>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rtlCol="0"/>
          <a:lstStyle>
            <a:lvl1pPr algn="ctr">
              <a:defRPr>
                <a:solidFill>
                  <a:schemeClr val="bg1"/>
                </a:solidFill>
              </a:defRPr>
            </a:lvl1pPr>
          </a:lstStyle>
          <a:p>
            <a:pPr rtl="0"/>
            <a:r>
              <a:rPr lang="en-GB" noProof="0"/>
              <a:t>BIG IMAGE</a:t>
            </a:r>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rtlCol="0"/>
          <a:lstStyle/>
          <a:p>
            <a:pPr rtl="0"/>
            <a:r>
              <a:rPr lang="en-GB" noProof="0"/>
              <a:t>ADD A FOOTER</a:t>
            </a:r>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hasCustomPrompt="1"/>
          </p:nvPr>
        </p:nvSpPr>
        <p:spPr>
          <a:xfrm>
            <a:off x="2412987" y="5718810"/>
            <a:ext cx="7366026" cy="946532"/>
          </a:xfrm>
        </p:spPr>
        <p:txBody>
          <a:bodyPr rtlCol="0">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en-GB" noProof="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en-GB" noProof="0"/>
              <a:t>Click icon to add media</a:t>
            </a:r>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rtlCol="0"/>
          <a:lstStyle/>
          <a:p>
            <a:pPr rtl="0"/>
            <a:r>
              <a:rPr lang="en-GB" noProof="0"/>
              <a:t>ADD A FOOTER</a:t>
            </a:r>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rtlCol="0"/>
          <a:lstStyle/>
          <a:p>
            <a:pPr rtl="0"/>
            <a:fld id="{D495E168-DA5E-4888-8D8A-92B118324C14}" type="slidenum">
              <a:rPr lang="en-GB" noProof="0" smtClean="0"/>
              <a:t>‹#›</a:t>
            </a:fld>
            <a:endParaRPr lang="en-GB" noProof="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pPr rtl="0"/>
            <a:endParaRPr lang="en-GB" noProof="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rtlCol="0" anchor="t" anchorCtr="0">
            <a:normAutofit/>
          </a:bodyPr>
          <a:lstStyle>
            <a:lvl1pPr marL="0" indent="0" algn="ctr">
              <a:buFont typeface="Arial" panose="020B0604020202020204" pitchFamily="34" charset="0"/>
              <a:buNone/>
              <a:defRPr sz="1800">
                <a:solidFill>
                  <a:schemeClr val="accent1"/>
                </a:solidFill>
                <a:latin typeface="+mn-lt"/>
              </a:defRPr>
            </a:lvl1pPr>
          </a:lstStyle>
          <a:p>
            <a:pPr rtl="0"/>
            <a:r>
              <a:rPr lang="en-GB" noProof="0"/>
              <a:t>Click to edit Master title style</a:t>
            </a:r>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pPr rtl="0"/>
              <a:endParaRPr lang="en-GB" noProof="0"/>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pPr rtl="0"/>
              <a:endParaRPr lang="en-GB" noProof="0"/>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pPr rtl="0"/>
              <a:endParaRPr lang="en-GB" noProof="0"/>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pPr rtl="0"/>
              <a:endParaRPr lang="en-GB" noProof="0"/>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rtl="0"/>
            <a:r>
              <a:rPr lang="en-GB" noProof="0"/>
              <a:t>DD/MM/20XX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pPr rtl="0"/>
            <a:fld id="{D495E168-DA5E-4888-8D8A-92B118324C14}" type="slidenum">
              <a:rPr lang="en-GB" noProof="0" smtClean="0"/>
              <a:pPr/>
              <a:t>‹#›</a:t>
            </a:fld>
            <a:endParaRPr lang="en-GB" noProof="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pPr rtl="0"/>
            <a:r>
              <a:rPr lang="en-GB" noProof="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rtlCol="0"/>
          <a:lstStyle/>
          <a:p>
            <a:pPr rtl="0"/>
            <a:r>
              <a:rPr lang="en-GB" sz="4400" dirty="0"/>
              <a:t>Pandora New Store Launch Event</a:t>
            </a:r>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rtlCol="0"/>
          <a:lstStyle/>
          <a:p>
            <a:pPr rtl="0"/>
            <a:r>
              <a:rPr lang="en-GB" sz="1800" b="1" dirty="0">
                <a:effectLst/>
                <a:latin typeface="Times New Roman" panose="02020603050405020304" pitchFamily="18" charset="0"/>
                <a:ea typeface="Times New Roman" panose="02020603050405020304" pitchFamily="18" charset="0"/>
              </a:rPr>
              <a:t>A New Beginning in </a:t>
            </a:r>
            <a:r>
              <a:rPr lang="en-GB" sz="1800" dirty="0">
                <a:effectLst/>
                <a:latin typeface="Times New Roman" panose="02020603050405020304" pitchFamily="18" charset="0"/>
                <a:ea typeface="Aptos" panose="020B0004020202020204" pitchFamily="34" charset="0"/>
                <a:cs typeface="Arial" panose="020B0604020202020204" pitchFamily="34" charset="0"/>
              </a:rPr>
              <a:t>Miami</a:t>
            </a:r>
            <a:endParaRPr lang="en-GB"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a:xfrm>
            <a:off x="655630" y="5347254"/>
            <a:ext cx="4367531" cy="949829"/>
          </a:xfrm>
        </p:spPr>
        <p:txBody>
          <a:bodyPr rtlCol="0"/>
          <a:lstStyle/>
          <a:p>
            <a:pPr rtl="0"/>
            <a:r>
              <a:rPr lang="en-GB" sz="2000" b="1" dirty="0">
                <a:effectLst/>
                <a:latin typeface="Times New Roman" panose="02020603050405020304" pitchFamily="18" charset="0"/>
                <a:ea typeface="Times New Roman" panose="02020603050405020304" pitchFamily="18" charset="0"/>
              </a:rPr>
              <a:t>11 Oct 2024, </a:t>
            </a:r>
            <a:r>
              <a:rPr lang="en-GB" sz="2000" b="1" dirty="0">
                <a:effectLst/>
                <a:latin typeface="Times New Roman" panose="02020603050405020304" pitchFamily="18" charset="0"/>
                <a:ea typeface="Aptos" panose="020B0004020202020204" pitchFamily="34" charset="0"/>
                <a:cs typeface="Arial" panose="020B0604020202020204" pitchFamily="34" charset="0"/>
              </a:rPr>
              <a:t>Brickell City Centre</a:t>
            </a:r>
            <a:r>
              <a:rPr lang="en-GB" sz="2000" b="1" dirty="0">
                <a:effectLst/>
                <a:latin typeface="Times New Roman" panose="02020603050405020304" pitchFamily="18" charset="0"/>
                <a:ea typeface="Times New Roman" panose="02020603050405020304" pitchFamily="18" charset="0"/>
              </a:rPr>
              <a:t> </a:t>
            </a:r>
            <a:endParaRPr lang="en-GB" sz="3200" b="1" dirty="0"/>
          </a:p>
        </p:txBody>
      </p:sp>
      <p:pic>
        <p:nvPicPr>
          <p:cNvPr id="12" name="Picture Placeholder 11" descr="Beautiful cliff sea town on sunset">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rotWithShape="1">
          <a:blip r:embed="rId3"/>
          <a:srcRect l="14573" r="421"/>
          <a:stretch/>
        </p:blipFill>
        <p:spPr>
          <a:xfrm>
            <a:off x="4614953" y="0"/>
            <a:ext cx="7585924" cy="5949573"/>
          </a:xfr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60FE25-48C0-A598-1E16-C5A269FCB65C}"/>
              </a:ext>
            </a:extLst>
          </p:cNvPr>
          <p:cNvSpPr>
            <a:spLocks noGrp="1"/>
          </p:cNvSpPr>
          <p:nvPr>
            <p:ph type="sldNum" sz="quarter" idx="12"/>
          </p:nvPr>
        </p:nvSpPr>
        <p:spPr/>
        <p:txBody>
          <a:bodyPr/>
          <a:lstStyle/>
          <a:p>
            <a:pPr rtl="0"/>
            <a:fld id="{D495E168-DA5E-4888-8D8A-92B118324C14}" type="slidenum">
              <a:rPr lang="en-GB" noProof="0" smtClean="0"/>
              <a:t>10</a:t>
            </a:fld>
            <a:endParaRPr lang="en-GB" noProof="0"/>
          </a:p>
        </p:txBody>
      </p:sp>
      <p:sp>
        <p:nvSpPr>
          <p:cNvPr id="7" name="Title 6">
            <a:extLst>
              <a:ext uri="{FF2B5EF4-FFF2-40B4-BE49-F238E27FC236}">
                <a16:creationId xmlns:a16="http://schemas.microsoft.com/office/drawing/2014/main" id="{99FF5467-19AB-8C7C-4C53-0E19BB13B3B3}"/>
              </a:ext>
            </a:extLst>
          </p:cNvPr>
          <p:cNvSpPr>
            <a:spLocks noGrp="1"/>
          </p:cNvSpPr>
          <p:nvPr>
            <p:ph type="title"/>
          </p:nvPr>
        </p:nvSpPr>
        <p:spPr/>
        <p:txBody>
          <a:bodyPr/>
          <a:lstStyle/>
          <a:p>
            <a:r>
              <a:rPr lang="en-GB" dirty="0"/>
              <a:t>Event Success and Evaluation</a:t>
            </a:r>
          </a:p>
        </p:txBody>
      </p:sp>
      <p:pic>
        <p:nvPicPr>
          <p:cNvPr id="3" name="Graphic 2" descr="Bar graph with downward trend with solid fill">
            <a:extLst>
              <a:ext uri="{FF2B5EF4-FFF2-40B4-BE49-F238E27FC236}">
                <a16:creationId xmlns:a16="http://schemas.microsoft.com/office/drawing/2014/main" id="{07A04A61-7804-5232-0B18-A4663E0FD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614" y="3161784"/>
            <a:ext cx="914400" cy="914400"/>
          </a:xfrm>
          <a:prstGeom prst="rect">
            <a:avLst/>
          </a:prstGeom>
        </p:spPr>
      </p:pic>
      <p:pic>
        <p:nvPicPr>
          <p:cNvPr id="8" name="Graphic 7" descr="Blueprint with solid fill">
            <a:extLst>
              <a:ext uri="{FF2B5EF4-FFF2-40B4-BE49-F238E27FC236}">
                <a16:creationId xmlns:a16="http://schemas.microsoft.com/office/drawing/2014/main" id="{52C23173-A0FC-A855-967E-0D44DAAB90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4409" y="3161784"/>
            <a:ext cx="914400" cy="914400"/>
          </a:xfrm>
          <a:prstGeom prst="rect">
            <a:avLst/>
          </a:prstGeom>
        </p:spPr>
      </p:pic>
      <p:pic>
        <p:nvPicPr>
          <p:cNvPr id="10" name="Graphic 9" descr="Clipboard Ticked with solid fill">
            <a:extLst>
              <a:ext uri="{FF2B5EF4-FFF2-40B4-BE49-F238E27FC236}">
                <a16:creationId xmlns:a16="http://schemas.microsoft.com/office/drawing/2014/main" id="{86FFB114-A973-7140-DE8B-68124DC8D7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63459" y="3161784"/>
            <a:ext cx="914400" cy="914400"/>
          </a:xfrm>
          <a:prstGeom prst="rect">
            <a:avLst/>
          </a:prstGeom>
        </p:spPr>
      </p:pic>
      <p:sp>
        <p:nvSpPr>
          <p:cNvPr id="12" name="TextBox 11">
            <a:extLst>
              <a:ext uri="{FF2B5EF4-FFF2-40B4-BE49-F238E27FC236}">
                <a16:creationId xmlns:a16="http://schemas.microsoft.com/office/drawing/2014/main" id="{A2765249-03F1-ADC2-5BCE-8FB439186EBB}"/>
              </a:ext>
            </a:extLst>
          </p:cNvPr>
          <p:cNvSpPr txBox="1"/>
          <p:nvPr/>
        </p:nvSpPr>
        <p:spPr>
          <a:xfrm>
            <a:off x="4348852" y="2253134"/>
            <a:ext cx="6100174" cy="461665"/>
          </a:xfrm>
          <a:prstGeom prst="rect">
            <a:avLst/>
          </a:prstGeom>
          <a:noFill/>
        </p:spPr>
        <p:txBody>
          <a:bodyPr wrap="square">
            <a:spAutoFit/>
          </a:bodyPr>
          <a:lstStyle/>
          <a:p>
            <a:pPr lvl="2">
              <a:spcAft>
                <a:spcPts val="800"/>
              </a:spcAft>
              <a:buSzPts val="1000"/>
              <a:tabLst>
                <a:tab pos="914400" algn="l"/>
              </a:tabLst>
            </a:pPr>
            <a:r>
              <a:rPr lang="en-GB" sz="2400" b="1" dirty="0">
                <a:solidFill>
                  <a:schemeClr val="accent1"/>
                </a:solidFill>
              </a:rPr>
              <a:t>Tools</a:t>
            </a:r>
          </a:p>
        </p:txBody>
      </p:sp>
      <p:sp>
        <p:nvSpPr>
          <p:cNvPr id="14" name="TextBox 13">
            <a:extLst>
              <a:ext uri="{FF2B5EF4-FFF2-40B4-BE49-F238E27FC236}">
                <a16:creationId xmlns:a16="http://schemas.microsoft.com/office/drawing/2014/main" id="{2C24AD50-4AB6-AA2F-7A3E-16C2CA3870B4}"/>
              </a:ext>
            </a:extLst>
          </p:cNvPr>
          <p:cNvSpPr txBox="1"/>
          <p:nvPr/>
        </p:nvSpPr>
        <p:spPr>
          <a:xfrm>
            <a:off x="4056840" y="4270402"/>
            <a:ext cx="6100174" cy="461665"/>
          </a:xfrm>
          <a:prstGeom prst="rect">
            <a:avLst/>
          </a:prstGeom>
          <a:noFill/>
        </p:spPr>
        <p:txBody>
          <a:bodyPr wrap="square">
            <a:spAutoFit/>
          </a:bodyPr>
          <a:lstStyle/>
          <a:p>
            <a:pPr lvl="2">
              <a:spcAft>
                <a:spcPts val="800"/>
              </a:spcAft>
              <a:buSzPts val="1000"/>
              <a:tabLst>
                <a:tab pos="914400" algn="l"/>
              </a:tabLst>
            </a:pPr>
            <a:r>
              <a:rPr lang="en-GB" sz="2400" dirty="0">
                <a:solidFill>
                  <a:schemeClr val="accent1"/>
                </a:solidFill>
              </a:rPr>
              <a:t>Sales reports</a:t>
            </a:r>
          </a:p>
        </p:txBody>
      </p:sp>
      <p:sp>
        <p:nvSpPr>
          <p:cNvPr id="16" name="TextBox 15">
            <a:extLst>
              <a:ext uri="{FF2B5EF4-FFF2-40B4-BE49-F238E27FC236}">
                <a16:creationId xmlns:a16="http://schemas.microsoft.com/office/drawing/2014/main" id="{1BB133CD-58B9-2A01-1E42-DFF26908CA64}"/>
              </a:ext>
            </a:extLst>
          </p:cNvPr>
          <p:cNvSpPr txBox="1"/>
          <p:nvPr/>
        </p:nvSpPr>
        <p:spPr>
          <a:xfrm>
            <a:off x="8473859" y="4271374"/>
            <a:ext cx="6100174" cy="461665"/>
          </a:xfrm>
          <a:prstGeom prst="rect">
            <a:avLst/>
          </a:prstGeom>
          <a:noFill/>
        </p:spPr>
        <p:txBody>
          <a:bodyPr wrap="square">
            <a:spAutoFit/>
          </a:bodyPr>
          <a:lstStyle/>
          <a:p>
            <a:r>
              <a:rPr lang="en-GB" sz="2400" dirty="0">
                <a:solidFill>
                  <a:schemeClr val="accent1"/>
                </a:solidFill>
              </a:rPr>
              <a:t>Social media analytics</a:t>
            </a:r>
            <a:endParaRPr lang="en-GB" sz="2400" dirty="0"/>
          </a:p>
        </p:txBody>
      </p:sp>
      <p:sp>
        <p:nvSpPr>
          <p:cNvPr id="17" name="TextBox 16">
            <a:extLst>
              <a:ext uri="{FF2B5EF4-FFF2-40B4-BE49-F238E27FC236}">
                <a16:creationId xmlns:a16="http://schemas.microsoft.com/office/drawing/2014/main" id="{D86C3843-D8E1-E91E-CA9E-43AA3BAFB2DF}"/>
              </a:ext>
            </a:extLst>
          </p:cNvPr>
          <p:cNvSpPr txBox="1"/>
          <p:nvPr/>
        </p:nvSpPr>
        <p:spPr>
          <a:xfrm>
            <a:off x="630710" y="4421830"/>
            <a:ext cx="6100174" cy="461665"/>
          </a:xfrm>
          <a:prstGeom prst="rect">
            <a:avLst/>
          </a:prstGeom>
          <a:noFill/>
        </p:spPr>
        <p:txBody>
          <a:bodyPr wrap="square">
            <a:spAutoFit/>
          </a:bodyPr>
          <a:lstStyle/>
          <a:p>
            <a:pPr lvl="2">
              <a:spcAft>
                <a:spcPts val="800"/>
              </a:spcAft>
              <a:buSzPts val="1000"/>
              <a:tabLst>
                <a:tab pos="914400" algn="l"/>
              </a:tabLst>
            </a:pPr>
            <a:r>
              <a:rPr lang="en-GB" sz="2400" dirty="0">
                <a:solidFill>
                  <a:schemeClr val="accent1"/>
                </a:solidFill>
              </a:rPr>
              <a:t>Surveys</a:t>
            </a:r>
          </a:p>
        </p:txBody>
      </p:sp>
    </p:spTree>
    <p:extLst>
      <p:ext uri="{BB962C8B-B14F-4D97-AF65-F5344CB8AC3E}">
        <p14:creationId xmlns:p14="http://schemas.microsoft.com/office/powerpoint/2010/main" val="1409553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60FE25-48C0-A598-1E16-C5A269FCB65C}"/>
              </a:ext>
            </a:extLst>
          </p:cNvPr>
          <p:cNvSpPr>
            <a:spLocks noGrp="1"/>
          </p:cNvSpPr>
          <p:nvPr>
            <p:ph type="sldNum" sz="quarter" idx="12"/>
          </p:nvPr>
        </p:nvSpPr>
        <p:spPr/>
        <p:txBody>
          <a:bodyPr/>
          <a:lstStyle/>
          <a:p>
            <a:pPr rtl="0"/>
            <a:fld id="{D495E168-DA5E-4888-8D8A-92B118324C14}" type="slidenum">
              <a:rPr lang="en-GB" noProof="0" smtClean="0"/>
              <a:t>11</a:t>
            </a:fld>
            <a:endParaRPr lang="en-GB" noProof="0"/>
          </a:p>
        </p:txBody>
      </p:sp>
      <p:sp>
        <p:nvSpPr>
          <p:cNvPr id="7" name="Title 6">
            <a:extLst>
              <a:ext uri="{FF2B5EF4-FFF2-40B4-BE49-F238E27FC236}">
                <a16:creationId xmlns:a16="http://schemas.microsoft.com/office/drawing/2014/main" id="{99FF5467-19AB-8C7C-4C53-0E19BB13B3B3}"/>
              </a:ext>
            </a:extLst>
          </p:cNvPr>
          <p:cNvSpPr>
            <a:spLocks noGrp="1"/>
          </p:cNvSpPr>
          <p:nvPr>
            <p:ph type="title"/>
          </p:nvPr>
        </p:nvSpPr>
        <p:spPr/>
        <p:txBody>
          <a:bodyPr/>
          <a:lstStyle/>
          <a:p>
            <a:r>
              <a:rPr lang="en-GB" dirty="0"/>
              <a:t>Conclusion</a:t>
            </a:r>
          </a:p>
        </p:txBody>
      </p:sp>
      <p:sp>
        <p:nvSpPr>
          <p:cNvPr id="5" name="TextBox 4">
            <a:extLst>
              <a:ext uri="{FF2B5EF4-FFF2-40B4-BE49-F238E27FC236}">
                <a16:creationId xmlns:a16="http://schemas.microsoft.com/office/drawing/2014/main" id="{8DD4CC54-FB37-AB68-00E6-463BB0D96949}"/>
              </a:ext>
            </a:extLst>
          </p:cNvPr>
          <p:cNvSpPr txBox="1"/>
          <p:nvPr/>
        </p:nvSpPr>
        <p:spPr>
          <a:xfrm>
            <a:off x="6172200" y="2268052"/>
            <a:ext cx="6019800" cy="2082621"/>
          </a:xfrm>
          <a:prstGeom prst="rect">
            <a:avLst/>
          </a:prstGeom>
          <a:noFill/>
        </p:spPr>
        <p:txBody>
          <a:bodyPr wrap="square">
            <a:spAutoFit/>
          </a:bodyPr>
          <a:lstStyle/>
          <a:p>
            <a:pPr>
              <a:spcAft>
                <a:spcPts val="0"/>
              </a:spcAft>
            </a:pPr>
            <a:endParaRPr lang="en-GB" dirty="0"/>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GB" b="1" dirty="0"/>
              <a:t>Summary: </a:t>
            </a:r>
            <a:r>
              <a:rPr lang="en-GB" dirty="0"/>
              <a:t>The event is a key opportunity to boost brand visibility and community engagement.</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GB" b="1" dirty="0"/>
              <a:t>Expected Outcomes: </a:t>
            </a:r>
            <a:r>
              <a:rPr lang="en-GB" dirty="0"/>
              <a:t>Increased sales, enhanced brand loyalty, and positive community feedback.</a:t>
            </a:r>
          </a:p>
        </p:txBody>
      </p:sp>
      <p:pic>
        <p:nvPicPr>
          <p:cNvPr id="6148" name="Picture 4" descr="3. Outcomes">
            <a:extLst>
              <a:ext uri="{FF2B5EF4-FFF2-40B4-BE49-F238E27FC236}">
                <a16:creationId xmlns:a16="http://schemas.microsoft.com/office/drawing/2014/main" id="{0B03D8DB-E2DD-539F-1857-FAA92BE46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 y="2268052"/>
            <a:ext cx="6038850" cy="283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440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60FE25-48C0-A598-1E16-C5A269FCB65C}"/>
              </a:ext>
            </a:extLst>
          </p:cNvPr>
          <p:cNvSpPr>
            <a:spLocks noGrp="1"/>
          </p:cNvSpPr>
          <p:nvPr>
            <p:ph type="sldNum" sz="quarter" idx="12"/>
          </p:nvPr>
        </p:nvSpPr>
        <p:spPr/>
        <p:txBody>
          <a:bodyPr/>
          <a:lstStyle/>
          <a:p>
            <a:pPr rtl="0"/>
            <a:fld id="{D495E168-DA5E-4888-8D8A-92B118324C14}" type="slidenum">
              <a:rPr lang="en-GB" noProof="0" smtClean="0"/>
              <a:t>12</a:t>
            </a:fld>
            <a:endParaRPr lang="en-GB" noProof="0"/>
          </a:p>
        </p:txBody>
      </p:sp>
      <p:sp>
        <p:nvSpPr>
          <p:cNvPr id="7" name="Title 6">
            <a:extLst>
              <a:ext uri="{FF2B5EF4-FFF2-40B4-BE49-F238E27FC236}">
                <a16:creationId xmlns:a16="http://schemas.microsoft.com/office/drawing/2014/main" id="{99FF5467-19AB-8C7C-4C53-0E19BB13B3B3}"/>
              </a:ext>
            </a:extLst>
          </p:cNvPr>
          <p:cNvSpPr>
            <a:spLocks noGrp="1"/>
          </p:cNvSpPr>
          <p:nvPr>
            <p:ph type="title"/>
          </p:nvPr>
        </p:nvSpPr>
        <p:spPr/>
        <p:txBody>
          <a:bodyPr>
            <a:normAutofit fontScale="90000"/>
          </a:bodyPr>
          <a:lstStyle/>
          <a:p>
            <a:pPr marL="0" marR="0" indent="457200" algn="ctr">
              <a:lnSpc>
                <a:spcPct val="200000"/>
              </a:lnSpc>
              <a:spcBef>
                <a:spcPts val="0"/>
              </a:spcBef>
              <a:spcAft>
                <a:spcPts val="800"/>
              </a:spcAft>
            </a:pPr>
            <a:r>
              <a:rPr lang="en-GB" dirty="0"/>
              <a:t>References</a:t>
            </a:r>
          </a:p>
        </p:txBody>
      </p:sp>
      <p:sp>
        <p:nvSpPr>
          <p:cNvPr id="5" name="TextBox 4">
            <a:extLst>
              <a:ext uri="{FF2B5EF4-FFF2-40B4-BE49-F238E27FC236}">
                <a16:creationId xmlns:a16="http://schemas.microsoft.com/office/drawing/2014/main" id="{8DD4CC54-FB37-AB68-00E6-463BB0D96949}"/>
              </a:ext>
            </a:extLst>
          </p:cNvPr>
          <p:cNvSpPr txBox="1"/>
          <p:nvPr/>
        </p:nvSpPr>
        <p:spPr>
          <a:xfrm>
            <a:off x="720090" y="2015728"/>
            <a:ext cx="10084268" cy="3298467"/>
          </a:xfrm>
          <a:prstGeom prst="rect">
            <a:avLst/>
          </a:prstGeom>
          <a:noFill/>
        </p:spPr>
        <p:txBody>
          <a:bodyPr wrap="square">
            <a:spAutoFit/>
          </a:bodyPr>
          <a:lstStyle/>
          <a:p>
            <a:pPr marL="457200" marR="0" indent="-457200">
              <a:lnSpc>
                <a:spcPct val="200000"/>
              </a:lnSpc>
              <a:spcBef>
                <a:spcPts val="0"/>
              </a:spcBef>
              <a:spcAft>
                <a:spcPts val="800"/>
              </a:spcAft>
            </a:pPr>
            <a:r>
              <a:rPr lang="en-GB" sz="12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Infante, A., &amp; </a:t>
            </a:r>
            <a:r>
              <a:rPr lang="en-GB" sz="1200" dirty="0" err="1">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Mardikaningsih</a:t>
            </a:r>
            <a:r>
              <a:rPr lang="en-GB" sz="12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 R. (2022). The Potential of social media as a Means of Online Business Promotion. </a:t>
            </a:r>
            <a:r>
              <a:rPr lang="en-GB" sz="1200" i="1" dirty="0">
                <a:effectLst/>
                <a:latin typeface="Times New Roman" panose="02020603050405020304" pitchFamily="18" charset="0"/>
                <a:ea typeface="Aptos" panose="020B0004020202020204" pitchFamily="34" charset="0"/>
                <a:cs typeface="Arial" panose="020B0604020202020204" pitchFamily="34" charset="0"/>
              </a:rPr>
              <a:t>Journal of Social Science Studies (</a:t>
            </a:r>
            <a:r>
              <a:rPr lang="en-GB" sz="1200" i="1" dirty="0" err="1">
                <a:effectLst/>
                <a:latin typeface="Times New Roman" panose="02020603050405020304" pitchFamily="18" charset="0"/>
                <a:ea typeface="Aptos" panose="020B0004020202020204" pitchFamily="34" charset="0"/>
                <a:cs typeface="Arial" panose="020B0604020202020204" pitchFamily="34" charset="0"/>
              </a:rPr>
              <a:t>JOS3</a:t>
            </a:r>
            <a:r>
              <a:rPr lang="en-GB" sz="1200" i="1" dirty="0">
                <a:effectLst/>
                <a:latin typeface="Times New Roman" panose="02020603050405020304" pitchFamily="18" charset="0"/>
                <a:ea typeface="Aptos" panose="020B0004020202020204" pitchFamily="34" charset="0"/>
                <a:cs typeface="Arial" panose="020B0604020202020204" pitchFamily="34" charset="0"/>
              </a:rPr>
              <a:t>)</a:t>
            </a:r>
            <a:r>
              <a:rPr lang="en-GB" sz="1200" dirty="0">
                <a:effectLst/>
                <a:latin typeface="Times New Roman" panose="02020603050405020304" pitchFamily="18" charset="0"/>
                <a:ea typeface="Aptos" panose="020B0004020202020204" pitchFamily="34" charset="0"/>
                <a:cs typeface="Arial" panose="020B0604020202020204" pitchFamily="34" charset="0"/>
              </a:rPr>
              <a:t>, </a:t>
            </a:r>
            <a:r>
              <a:rPr lang="en-GB" sz="1200" i="1" dirty="0">
                <a:effectLst/>
                <a:latin typeface="Times New Roman" panose="02020603050405020304" pitchFamily="18" charset="0"/>
                <a:ea typeface="Aptos" panose="020B0004020202020204" pitchFamily="34" charset="0"/>
                <a:cs typeface="Arial" panose="020B0604020202020204" pitchFamily="34" charset="0"/>
              </a:rPr>
              <a:t>2</a:t>
            </a:r>
            <a:r>
              <a:rPr lang="en-GB" sz="1200" dirty="0">
                <a:effectLst/>
                <a:latin typeface="Times New Roman" panose="02020603050405020304" pitchFamily="18" charset="0"/>
                <a:ea typeface="Aptos" panose="020B0004020202020204" pitchFamily="34" charset="0"/>
                <a:cs typeface="Arial" panose="020B0604020202020204" pitchFamily="34" charset="0"/>
              </a:rPr>
              <a:t>(2), 45-49.</a:t>
            </a:r>
          </a:p>
          <a:p>
            <a:pPr marL="457200" marR="0" indent="-457200">
              <a:lnSpc>
                <a:spcPct val="200000"/>
              </a:lnSpc>
              <a:spcBef>
                <a:spcPts val="0"/>
              </a:spcBef>
              <a:spcAft>
                <a:spcPts val="800"/>
              </a:spcAft>
            </a:pPr>
            <a:r>
              <a:rPr lang="en-GB" sz="1200" dirty="0" err="1">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Rosário</a:t>
            </a:r>
            <a:r>
              <a:rPr lang="en-GB" sz="12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 A., &amp; Raimundo, R. (2021). Consumer marketing strategy and E-commerce in the last decade: a literature review. </a:t>
            </a:r>
            <a:r>
              <a:rPr lang="en-GB" sz="1200" i="1" dirty="0">
                <a:effectLst/>
                <a:latin typeface="Times New Roman" panose="02020603050405020304" pitchFamily="18" charset="0"/>
                <a:ea typeface="Aptos" panose="020B0004020202020204" pitchFamily="34" charset="0"/>
                <a:cs typeface="Arial" panose="020B0604020202020204" pitchFamily="34" charset="0"/>
              </a:rPr>
              <a:t>Journal of theoretical and applied electronic commerce research</a:t>
            </a:r>
            <a:r>
              <a:rPr lang="en-GB" sz="1200" dirty="0">
                <a:effectLst/>
                <a:latin typeface="Times New Roman" panose="02020603050405020304" pitchFamily="18" charset="0"/>
                <a:ea typeface="Aptos" panose="020B0004020202020204" pitchFamily="34" charset="0"/>
                <a:cs typeface="Arial" panose="020B0604020202020204" pitchFamily="34" charset="0"/>
              </a:rPr>
              <a:t>, </a:t>
            </a:r>
            <a:r>
              <a:rPr lang="en-GB" sz="1200" i="1" dirty="0">
                <a:effectLst/>
                <a:latin typeface="Times New Roman" panose="02020603050405020304" pitchFamily="18" charset="0"/>
                <a:ea typeface="Aptos" panose="020B0004020202020204" pitchFamily="34" charset="0"/>
                <a:cs typeface="Arial" panose="020B0604020202020204" pitchFamily="34" charset="0"/>
              </a:rPr>
              <a:t>16</a:t>
            </a:r>
            <a:r>
              <a:rPr lang="en-GB" sz="1200" dirty="0">
                <a:effectLst/>
                <a:latin typeface="Times New Roman" panose="02020603050405020304" pitchFamily="18" charset="0"/>
                <a:ea typeface="Aptos" panose="020B0004020202020204" pitchFamily="34" charset="0"/>
                <a:cs typeface="Arial" panose="020B0604020202020204" pitchFamily="34" charset="0"/>
              </a:rPr>
              <a:t>(7), 3003-3024.</a:t>
            </a:r>
          </a:p>
          <a:p>
            <a:pPr marL="457200" indent="-457200">
              <a:lnSpc>
                <a:spcPct val="200000"/>
              </a:lnSpc>
              <a:spcAft>
                <a:spcPts val="800"/>
              </a:spcAft>
            </a:pPr>
            <a:r>
              <a:rPr lang="en-GB" sz="12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Santiago, J. K., &amp; Castelo, I. M. (2020). Digital influencers: An exploratory study of influencer marketing campaign process on </a:t>
            </a:r>
            <a:r>
              <a:rPr lang="en-GB" sz="1200" dirty="0" err="1">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instagram</a:t>
            </a:r>
            <a:r>
              <a:rPr lang="en-GB" sz="12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 </a:t>
            </a:r>
            <a:r>
              <a:rPr lang="en-GB" sz="1200" i="1" dirty="0">
                <a:effectLst/>
                <a:latin typeface="Times New Roman" panose="02020603050405020304" pitchFamily="18" charset="0"/>
                <a:ea typeface="Aptos" panose="020B0004020202020204" pitchFamily="34" charset="0"/>
                <a:cs typeface="Arial" panose="020B0604020202020204" pitchFamily="34" charset="0"/>
              </a:rPr>
              <a:t>Online Journal of Applied Knowledge Management (</a:t>
            </a:r>
            <a:r>
              <a:rPr lang="en-GB" sz="1200" i="1" dirty="0" err="1">
                <a:effectLst/>
                <a:latin typeface="Times New Roman" panose="02020603050405020304" pitchFamily="18" charset="0"/>
                <a:ea typeface="Aptos" panose="020B0004020202020204" pitchFamily="34" charset="0"/>
                <a:cs typeface="Arial" panose="020B0604020202020204" pitchFamily="34" charset="0"/>
              </a:rPr>
              <a:t>OJAKM</a:t>
            </a:r>
            <a:r>
              <a:rPr lang="en-GB" sz="1200" i="1" dirty="0">
                <a:effectLst/>
                <a:latin typeface="Times New Roman" panose="02020603050405020304" pitchFamily="18" charset="0"/>
                <a:ea typeface="Aptos" panose="020B0004020202020204" pitchFamily="34" charset="0"/>
                <a:cs typeface="Arial" panose="020B0604020202020204" pitchFamily="34" charset="0"/>
              </a:rPr>
              <a:t>)</a:t>
            </a:r>
            <a:r>
              <a:rPr lang="en-GB" sz="1200" dirty="0">
                <a:effectLst/>
                <a:latin typeface="Times New Roman" panose="02020603050405020304" pitchFamily="18" charset="0"/>
                <a:ea typeface="Aptos" panose="020B0004020202020204" pitchFamily="34" charset="0"/>
                <a:cs typeface="Arial" panose="020B0604020202020204" pitchFamily="34" charset="0"/>
              </a:rPr>
              <a:t>, </a:t>
            </a:r>
            <a:r>
              <a:rPr lang="en-GB" sz="1200" i="1" dirty="0">
                <a:effectLst/>
                <a:latin typeface="Times New Roman" panose="02020603050405020304" pitchFamily="18" charset="0"/>
                <a:ea typeface="Aptos" panose="020B0004020202020204" pitchFamily="34" charset="0"/>
                <a:cs typeface="Arial" panose="020B0604020202020204" pitchFamily="34" charset="0"/>
              </a:rPr>
              <a:t>8</a:t>
            </a:r>
            <a:r>
              <a:rPr lang="en-GB" sz="1200" dirty="0">
                <a:effectLst/>
                <a:latin typeface="Times New Roman" panose="02020603050405020304" pitchFamily="18" charset="0"/>
                <a:ea typeface="Aptos" panose="020B0004020202020204" pitchFamily="34" charset="0"/>
                <a:cs typeface="Arial" panose="020B0604020202020204" pitchFamily="34" charset="0"/>
              </a:rPr>
              <a:t>(2), 31-52.</a:t>
            </a:r>
          </a:p>
          <a:p>
            <a:pPr marL="457200" marR="0" indent="-457200">
              <a:lnSpc>
                <a:spcPct val="200000"/>
              </a:lnSpc>
              <a:spcBef>
                <a:spcPts val="0"/>
              </a:spcBef>
              <a:spcAft>
                <a:spcPts val="800"/>
              </a:spcAft>
            </a:pPr>
            <a:r>
              <a:rPr lang="en-GB" sz="12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Xintong, H. U. (2022, March). Case Study of Pandora, a Light Luxury Jewellery Brand. In </a:t>
            </a:r>
            <a:r>
              <a:rPr lang="en-GB" sz="1200" i="1" dirty="0">
                <a:effectLst/>
                <a:latin typeface="Times New Roman" panose="02020603050405020304" pitchFamily="18" charset="0"/>
                <a:ea typeface="Aptos" panose="020B0004020202020204" pitchFamily="34" charset="0"/>
                <a:cs typeface="Arial" panose="020B0604020202020204" pitchFamily="34" charset="0"/>
              </a:rPr>
              <a:t>2022 7th International Conference on Financial Innovation and Economic Development (</a:t>
            </a:r>
            <a:r>
              <a:rPr lang="en-GB" sz="1200" i="1" dirty="0" err="1">
                <a:effectLst/>
                <a:latin typeface="Times New Roman" panose="02020603050405020304" pitchFamily="18" charset="0"/>
                <a:ea typeface="Aptos" panose="020B0004020202020204" pitchFamily="34" charset="0"/>
                <a:cs typeface="Arial" panose="020B0604020202020204" pitchFamily="34" charset="0"/>
              </a:rPr>
              <a:t>ICFIED</a:t>
            </a:r>
            <a:r>
              <a:rPr lang="en-GB" sz="1200" i="1" dirty="0">
                <a:effectLst/>
                <a:latin typeface="Times New Roman" panose="02020603050405020304" pitchFamily="18" charset="0"/>
                <a:ea typeface="Aptos" panose="020B0004020202020204" pitchFamily="34" charset="0"/>
                <a:cs typeface="Arial" panose="020B0604020202020204" pitchFamily="34" charset="0"/>
              </a:rPr>
              <a:t> 2022)</a:t>
            </a:r>
            <a:r>
              <a:rPr lang="en-GB" sz="1200" dirty="0">
                <a:effectLst/>
                <a:latin typeface="Times New Roman" panose="02020603050405020304" pitchFamily="18" charset="0"/>
                <a:ea typeface="Aptos" panose="020B0004020202020204" pitchFamily="34" charset="0"/>
                <a:cs typeface="Arial" panose="020B0604020202020204" pitchFamily="34" charset="0"/>
              </a:rPr>
              <a:t> (pp. 1818-1822). Atlantis Press.</a:t>
            </a:r>
          </a:p>
        </p:txBody>
      </p:sp>
    </p:spTree>
    <p:extLst>
      <p:ext uri="{BB962C8B-B14F-4D97-AF65-F5344CB8AC3E}">
        <p14:creationId xmlns:p14="http://schemas.microsoft.com/office/powerpoint/2010/main" val="74961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rtlCol="0"/>
          <a:lstStyle/>
          <a:p>
            <a:pPr rtl="0"/>
            <a:r>
              <a:rPr lang="en-GB"/>
              <a:t>THANK YOU!</a:t>
            </a:r>
          </a:p>
        </p:txBody>
      </p:sp>
      <p:pic>
        <p:nvPicPr>
          <p:cNvPr id="16" name="Picture Placeholder 15" descr="Scenic View of Beach">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rotWithShape="1">
          <a:blip r:embed="rId3"/>
          <a:srcRect l="32866" r="20338"/>
          <a:stretch/>
        </p:blipFill>
        <p:spPr>
          <a:xfrm>
            <a:off x="5245189" y="1"/>
            <a:ext cx="6943003" cy="5934621"/>
          </a:xfrm>
        </p:spPr>
      </p:pic>
    </p:spTree>
    <p:extLst>
      <p:ext uri="{BB962C8B-B14F-4D97-AF65-F5344CB8AC3E}">
        <p14:creationId xmlns:p14="http://schemas.microsoft.com/office/powerpoint/2010/main" val="1316663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ylifestylenews: 《PANDORA Flagship Store Opening @ Central》">
            <a:extLst>
              <a:ext uri="{FF2B5EF4-FFF2-40B4-BE49-F238E27FC236}">
                <a16:creationId xmlns:a16="http://schemas.microsoft.com/office/drawing/2014/main" id="{8F706159-9BCF-CCB6-ED7F-0C09886B6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425" r="-2" b="-2"/>
          <a:stretch/>
        </p:blipFill>
        <p:spPr bwMode="auto">
          <a:xfrm>
            <a:off x="1396781" y="10"/>
            <a:ext cx="3894833" cy="565632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a:solidFill>
            <a:srgbClr val="FFFFFF"/>
          </a:solidFill>
        </p:spPr>
      </p:pic>
      <p:sp>
        <p:nvSpPr>
          <p:cNvPr id="7" name="Title 6">
            <a:extLst>
              <a:ext uri="{FF2B5EF4-FFF2-40B4-BE49-F238E27FC236}">
                <a16:creationId xmlns:a16="http://schemas.microsoft.com/office/drawing/2014/main" id="{F51698C0-5F4A-184C-52E1-820BDFD23FF4}"/>
              </a:ext>
            </a:extLst>
          </p:cNvPr>
          <p:cNvSpPr>
            <a:spLocks noGrp="1"/>
          </p:cNvSpPr>
          <p:nvPr>
            <p:ph type="title"/>
          </p:nvPr>
        </p:nvSpPr>
        <p:spPr>
          <a:xfrm>
            <a:off x="6910023" y="908050"/>
            <a:ext cx="4503295" cy="782638"/>
          </a:xfrm>
        </p:spPr>
        <p:txBody>
          <a:bodyPr vert="horz" lIns="91440" tIns="45720" rIns="91440" bIns="45720" rtlCol="0" anchor="ctr">
            <a:normAutofit/>
          </a:bodyPr>
          <a:lstStyle/>
          <a:p>
            <a:r>
              <a:rPr lang="en-GB" b="1" kern="1200" dirty="0">
                <a:latin typeface="+mj-lt"/>
                <a:ea typeface="+mj-ea"/>
                <a:cs typeface="+mj-cs"/>
              </a:rPr>
              <a:t>Event Overview</a:t>
            </a:r>
          </a:p>
        </p:txBody>
      </p:sp>
      <p:sp>
        <p:nvSpPr>
          <p:cNvPr id="6" name="Slide Number Placeholder 5">
            <a:extLst>
              <a:ext uri="{FF2B5EF4-FFF2-40B4-BE49-F238E27FC236}">
                <a16:creationId xmlns:a16="http://schemas.microsoft.com/office/drawing/2014/main" id="{DD91ABF5-1F9A-05D9-599C-4BB99D94079C}"/>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en-GB" smtClean="0"/>
              <a:pPr>
                <a:spcAft>
                  <a:spcPts val="600"/>
                </a:spcAft>
              </a:pPr>
              <a:t>2</a:t>
            </a:fld>
            <a:endParaRPr lang="en-GB"/>
          </a:p>
        </p:txBody>
      </p:sp>
      <p:sp>
        <p:nvSpPr>
          <p:cNvPr id="2055" name="Text Placeholder 5">
            <a:extLst>
              <a:ext uri="{FF2B5EF4-FFF2-40B4-BE49-F238E27FC236}">
                <a16:creationId xmlns:a16="http://schemas.microsoft.com/office/drawing/2014/main" id="{809BFA00-250D-E622-1EA1-EE39046B4802}"/>
              </a:ext>
            </a:extLst>
          </p:cNvPr>
          <p:cNvSpPr>
            <a:spLocks noGrp="1"/>
          </p:cNvSpPr>
          <p:nvPr>
            <p:ph type="body" sz="quarter" idx="13"/>
          </p:nvPr>
        </p:nvSpPr>
        <p:spPr>
          <a:xfrm>
            <a:off x="6713721" y="2101275"/>
            <a:ext cx="5305559" cy="2917765"/>
          </a:xfrm>
        </p:spPr>
        <p:txBody>
          <a:bodyPr>
            <a:noAutofit/>
          </a:bodyPr>
          <a:lstStyle/>
          <a:p>
            <a:pPr marL="465750" marR="0" indent="-285750">
              <a:lnSpc>
                <a:spcPct val="150000"/>
              </a:lnSpc>
              <a:spcBef>
                <a:spcPts val="600"/>
              </a:spcBef>
              <a:spcAft>
                <a:spcPts val="600"/>
              </a:spcAft>
              <a:buClr>
                <a:schemeClr val="accent3"/>
              </a:buClr>
              <a:buSzPts val="1000"/>
              <a:buFont typeface="Wingdings" panose="05000000000000000000" pitchFamily="2" charset="2"/>
              <a:buChar char="q"/>
              <a:tabLst>
                <a:tab pos="914400" algn="l"/>
              </a:tabLst>
            </a:pPr>
            <a:r>
              <a:rPr lang="en-GB" dirty="0"/>
              <a:t>Event Type: </a:t>
            </a:r>
            <a:r>
              <a:rPr lang="en-GB" b="0" dirty="0"/>
              <a:t>Weekend Event (3 days)</a:t>
            </a:r>
          </a:p>
          <a:p>
            <a:pPr marL="465750" marR="0" indent="-285750">
              <a:lnSpc>
                <a:spcPct val="150000"/>
              </a:lnSpc>
              <a:spcBef>
                <a:spcPts val="600"/>
              </a:spcBef>
              <a:spcAft>
                <a:spcPts val="600"/>
              </a:spcAft>
              <a:buClr>
                <a:schemeClr val="accent3"/>
              </a:buClr>
              <a:buSzPts val="1000"/>
              <a:buFont typeface="Wingdings" panose="05000000000000000000" pitchFamily="2" charset="2"/>
              <a:buChar char="q"/>
              <a:tabLst>
                <a:tab pos="914400" algn="l"/>
              </a:tabLst>
            </a:pPr>
            <a:r>
              <a:rPr lang="en-GB" dirty="0"/>
              <a:t>Theme: </a:t>
            </a:r>
            <a:r>
              <a:rPr lang="en-GB" b="0" dirty="0"/>
              <a:t>Product Promotion and Community Engagement</a:t>
            </a:r>
          </a:p>
          <a:p>
            <a:pPr marL="465750" marR="0" indent="-285750">
              <a:lnSpc>
                <a:spcPct val="150000"/>
              </a:lnSpc>
              <a:spcBef>
                <a:spcPts val="600"/>
              </a:spcBef>
              <a:spcAft>
                <a:spcPts val="600"/>
              </a:spcAft>
              <a:buClr>
                <a:schemeClr val="accent3"/>
              </a:buClr>
              <a:buSzPts val="1000"/>
              <a:buFont typeface="Wingdings" panose="05000000000000000000" pitchFamily="2" charset="2"/>
              <a:buChar char="q"/>
              <a:tabLst>
                <a:tab pos="914400" algn="l"/>
              </a:tabLst>
            </a:pPr>
            <a:r>
              <a:rPr lang="en-GB" dirty="0"/>
              <a:t>Objective: </a:t>
            </a:r>
            <a:r>
              <a:rPr lang="en-GB" b="0" dirty="0"/>
              <a:t>Introduce New Collection and Strengthen Local Presence</a:t>
            </a:r>
          </a:p>
          <a:p>
            <a:pPr marL="465750" marR="0" indent="-285750">
              <a:lnSpc>
                <a:spcPct val="150000"/>
              </a:lnSpc>
              <a:spcBef>
                <a:spcPts val="600"/>
              </a:spcBef>
              <a:spcAft>
                <a:spcPts val="600"/>
              </a:spcAft>
              <a:buClr>
                <a:schemeClr val="accent3"/>
              </a:buClr>
              <a:buSzPts val="1000"/>
              <a:buFont typeface="Wingdings" panose="05000000000000000000" pitchFamily="2" charset="2"/>
              <a:buChar char="q"/>
              <a:tabLst>
                <a:tab pos="914400" algn="l"/>
              </a:tabLst>
            </a:pPr>
            <a:r>
              <a:rPr lang="en-GB" dirty="0"/>
              <a:t>Key Message: </a:t>
            </a:r>
            <a:r>
              <a:rPr lang="en-GB" b="0" dirty="0"/>
              <a:t>“Discover the New Pandora Experience”</a:t>
            </a:r>
          </a:p>
          <a:p>
            <a:pPr>
              <a:lnSpc>
                <a:spcPct val="150000"/>
              </a:lnSpc>
              <a:spcBef>
                <a:spcPts val="0"/>
              </a:spcBef>
            </a:pPr>
            <a:endParaRPr lang="en-US" dirty="0"/>
          </a:p>
        </p:txBody>
      </p:sp>
    </p:spTree>
    <p:extLst>
      <p:ext uri="{BB962C8B-B14F-4D97-AF65-F5344CB8AC3E}">
        <p14:creationId xmlns:p14="http://schemas.microsoft.com/office/powerpoint/2010/main" val="151109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14 Ways to Use Storytelling in Your Marketing">
            <a:extLst>
              <a:ext uri="{FF2B5EF4-FFF2-40B4-BE49-F238E27FC236}">
                <a16:creationId xmlns:a16="http://schemas.microsoft.com/office/drawing/2014/main" id="{FC589DBA-E1E4-4285-78BB-C5495ED6F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17" r="3694" b="-1"/>
          <a:stretch/>
        </p:blipFill>
        <p:spPr bwMode="auto">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a:solidFill>
            <a:srgbClr val="FFFFFF"/>
          </a:solidFill>
        </p:spPr>
      </p:pic>
      <p:sp>
        <p:nvSpPr>
          <p:cNvPr id="5" name="Slide Number Placeholder 4">
            <a:extLst>
              <a:ext uri="{FF2B5EF4-FFF2-40B4-BE49-F238E27FC236}">
                <a16:creationId xmlns:a16="http://schemas.microsoft.com/office/drawing/2014/main" id="{C0F528CF-E265-5FEB-C623-1B6CBA0506EF}"/>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en-GB" smtClean="0"/>
              <a:pPr>
                <a:spcAft>
                  <a:spcPts val="600"/>
                </a:spcAft>
              </a:pPr>
              <a:t>3</a:t>
            </a:fld>
            <a:endParaRPr lang="en-GB"/>
          </a:p>
        </p:txBody>
      </p:sp>
      <p:sp>
        <p:nvSpPr>
          <p:cNvPr id="8" name="Title 7">
            <a:extLst>
              <a:ext uri="{FF2B5EF4-FFF2-40B4-BE49-F238E27FC236}">
                <a16:creationId xmlns:a16="http://schemas.microsoft.com/office/drawing/2014/main" id="{67350469-1E71-0BA3-AC6F-750ED9F9D947}"/>
              </a:ext>
            </a:extLst>
          </p:cNvPr>
          <p:cNvSpPr>
            <a:spLocks noGrp="1"/>
          </p:cNvSpPr>
          <p:nvPr>
            <p:ph type="title"/>
          </p:nvPr>
        </p:nvSpPr>
        <p:spPr>
          <a:xfrm>
            <a:off x="839788" y="457200"/>
            <a:ext cx="3932237" cy="1442729"/>
          </a:xfrm>
        </p:spPr>
        <p:txBody>
          <a:bodyPr vert="horz" lIns="91440" tIns="45720" rIns="91440" bIns="45720" rtlCol="0" anchor="b">
            <a:normAutofit/>
          </a:bodyPr>
          <a:lstStyle/>
          <a:p>
            <a:r>
              <a:rPr lang="en-GB" b="1" kern="1200">
                <a:latin typeface="+mj-lt"/>
                <a:ea typeface="+mj-ea"/>
                <a:cs typeface="+mj-cs"/>
              </a:rPr>
              <a:t>Target Audience</a:t>
            </a:r>
          </a:p>
        </p:txBody>
      </p:sp>
      <p:sp>
        <p:nvSpPr>
          <p:cNvPr id="10" name="TextBox 9">
            <a:extLst>
              <a:ext uri="{FF2B5EF4-FFF2-40B4-BE49-F238E27FC236}">
                <a16:creationId xmlns:a16="http://schemas.microsoft.com/office/drawing/2014/main" id="{F2DEDE3D-6099-64EA-51A2-14BD037F20D6}"/>
              </a:ext>
            </a:extLst>
          </p:cNvPr>
          <p:cNvSpPr txBox="1"/>
          <p:nvPr/>
        </p:nvSpPr>
        <p:spPr>
          <a:xfrm>
            <a:off x="707708" y="2092705"/>
            <a:ext cx="5195252" cy="3512287"/>
          </a:xfrm>
          <a:prstGeom prst="rect">
            <a:avLst/>
          </a:prstGeom>
        </p:spPr>
        <p:txBody>
          <a:bodyPr vert="horz" lIns="91440" tIns="45720" rIns="91440" bIns="45720" rtlCol="0">
            <a:normAutofit/>
          </a:bodyPr>
          <a:lstStyle/>
          <a:p>
            <a:pPr marL="285750" indent="-285750">
              <a:lnSpc>
                <a:spcPct val="90000"/>
              </a:lnSpc>
              <a:spcBef>
                <a:spcPts val="1000"/>
              </a:spcBef>
              <a:spcAft>
                <a:spcPts val="0"/>
              </a:spcAft>
              <a:buFont typeface="Wingdings" panose="05000000000000000000" pitchFamily="2" charset="2"/>
              <a:buChar char="q"/>
            </a:pPr>
            <a:endParaRPr lang="en-GB" kern="1200" dirty="0">
              <a:solidFill>
                <a:schemeClr val="accent1"/>
              </a:solidFill>
              <a:latin typeface="+mn-lt"/>
              <a:ea typeface="+mn-ea"/>
              <a:cs typeface="+mn-cs"/>
            </a:endParaRPr>
          </a:p>
          <a:p>
            <a:pPr marL="285750" marR="0" indent="-285750">
              <a:lnSpc>
                <a:spcPct val="90000"/>
              </a:lnSpc>
              <a:spcBef>
                <a:spcPts val="1000"/>
              </a:spcBef>
              <a:spcAft>
                <a:spcPts val="800"/>
              </a:spcAft>
              <a:buSzPts val="1000"/>
              <a:buFont typeface="Wingdings" panose="05000000000000000000" pitchFamily="2" charset="2"/>
              <a:buChar char="q"/>
              <a:tabLst>
                <a:tab pos="914400" algn="l"/>
              </a:tabLst>
            </a:pPr>
            <a:r>
              <a:rPr lang="en-GB" b="1" kern="1200" dirty="0">
                <a:solidFill>
                  <a:schemeClr val="accent1"/>
                </a:solidFill>
                <a:latin typeface="+mn-lt"/>
                <a:ea typeface="+mn-ea"/>
                <a:cs typeface="+mn-cs"/>
              </a:rPr>
              <a:t>Primary Audience: </a:t>
            </a:r>
            <a:r>
              <a:rPr lang="en-GB" kern="1200" dirty="0">
                <a:solidFill>
                  <a:schemeClr val="accent1"/>
                </a:solidFill>
                <a:latin typeface="+mn-lt"/>
                <a:ea typeface="+mn-ea"/>
                <a:cs typeface="+mn-cs"/>
              </a:rPr>
              <a:t>Women aged 18-45, fashion-forward, and style-conscious.</a:t>
            </a:r>
          </a:p>
          <a:p>
            <a:pPr marL="285750" marR="0" indent="-285750">
              <a:lnSpc>
                <a:spcPct val="90000"/>
              </a:lnSpc>
              <a:spcBef>
                <a:spcPts val="1000"/>
              </a:spcBef>
              <a:spcAft>
                <a:spcPts val="800"/>
              </a:spcAft>
              <a:buSzPts val="1000"/>
              <a:buFont typeface="Wingdings" panose="05000000000000000000" pitchFamily="2" charset="2"/>
              <a:buChar char="q"/>
              <a:tabLst>
                <a:tab pos="914400" algn="l"/>
              </a:tabLst>
            </a:pPr>
            <a:r>
              <a:rPr lang="en-GB" b="1" kern="1200" dirty="0">
                <a:solidFill>
                  <a:schemeClr val="accent1"/>
                </a:solidFill>
                <a:latin typeface="+mn-lt"/>
                <a:ea typeface="+mn-ea"/>
                <a:cs typeface="+mn-cs"/>
              </a:rPr>
              <a:t>Secondary Audience: </a:t>
            </a:r>
            <a:r>
              <a:rPr lang="en-GB" kern="1200" dirty="0">
                <a:solidFill>
                  <a:schemeClr val="accent1"/>
                </a:solidFill>
                <a:latin typeface="+mn-lt"/>
                <a:ea typeface="+mn-ea"/>
                <a:cs typeface="+mn-cs"/>
              </a:rPr>
              <a:t>Gift buyers, families, and tourists.</a:t>
            </a:r>
          </a:p>
          <a:p>
            <a:pPr marL="285750" marR="0" indent="-285750">
              <a:lnSpc>
                <a:spcPct val="90000"/>
              </a:lnSpc>
              <a:spcBef>
                <a:spcPts val="1000"/>
              </a:spcBef>
              <a:spcAft>
                <a:spcPts val="800"/>
              </a:spcAft>
              <a:buSzPts val="1000"/>
              <a:buFont typeface="Wingdings" panose="05000000000000000000" pitchFamily="2" charset="2"/>
              <a:buChar char="q"/>
              <a:tabLst>
                <a:tab pos="914400" algn="l"/>
              </a:tabLst>
            </a:pPr>
            <a:r>
              <a:rPr lang="en-GB" b="1" kern="1200" dirty="0">
                <a:solidFill>
                  <a:schemeClr val="accent1"/>
                </a:solidFill>
                <a:latin typeface="+mn-lt"/>
                <a:ea typeface="+mn-ea"/>
                <a:cs typeface="+mn-cs"/>
              </a:rPr>
              <a:t>Geographic Focus: </a:t>
            </a:r>
            <a:r>
              <a:rPr lang="en-GB" dirty="0">
                <a:solidFill>
                  <a:schemeClr val="accent1"/>
                </a:solidFill>
              </a:rPr>
              <a:t>Residents of Miami, and </a:t>
            </a:r>
            <a:r>
              <a:rPr lang="en-GB" kern="1200" dirty="0">
                <a:solidFill>
                  <a:schemeClr val="accent1"/>
                </a:solidFill>
                <a:latin typeface="+mn-lt"/>
                <a:ea typeface="+mn-ea"/>
                <a:cs typeface="+mn-cs"/>
              </a:rPr>
              <a:t>nearby areas.</a:t>
            </a:r>
          </a:p>
          <a:p>
            <a:pPr marL="285750" marR="0" indent="-285750">
              <a:lnSpc>
                <a:spcPct val="90000"/>
              </a:lnSpc>
              <a:spcBef>
                <a:spcPts val="1000"/>
              </a:spcBef>
              <a:spcAft>
                <a:spcPts val="800"/>
              </a:spcAft>
              <a:buSzPts val="1000"/>
              <a:buFont typeface="Wingdings" panose="05000000000000000000" pitchFamily="2" charset="2"/>
              <a:buChar char="q"/>
              <a:tabLst>
                <a:tab pos="914400" algn="l"/>
              </a:tabLst>
            </a:pPr>
            <a:r>
              <a:rPr lang="en-GB" b="1" kern="1200" dirty="0">
                <a:solidFill>
                  <a:schemeClr val="accent1"/>
                </a:solidFill>
                <a:latin typeface="+mn-lt"/>
                <a:ea typeface="+mn-ea"/>
                <a:cs typeface="+mn-cs"/>
              </a:rPr>
              <a:t>Psychographic Profile: </a:t>
            </a:r>
            <a:r>
              <a:rPr lang="en-GB" kern="1200" dirty="0">
                <a:solidFill>
                  <a:schemeClr val="accent1"/>
                </a:solidFill>
                <a:latin typeface="+mn-lt"/>
                <a:ea typeface="+mn-ea"/>
                <a:cs typeface="+mn-cs"/>
              </a:rPr>
              <a:t>Interested in luxury fashion and self-expression.</a:t>
            </a:r>
          </a:p>
        </p:txBody>
      </p:sp>
    </p:spTree>
    <p:extLst>
      <p:ext uri="{BB962C8B-B14F-4D97-AF65-F5344CB8AC3E}">
        <p14:creationId xmlns:p14="http://schemas.microsoft.com/office/powerpoint/2010/main" val="132334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60FE25-48C0-A598-1E16-C5A269FCB65C}"/>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en-GB" smtClean="0"/>
              <a:pPr>
                <a:spcAft>
                  <a:spcPts val="600"/>
                </a:spcAft>
              </a:pPr>
              <a:t>4</a:t>
            </a:fld>
            <a:endParaRPr lang="en-GB"/>
          </a:p>
        </p:txBody>
      </p:sp>
      <p:sp>
        <p:nvSpPr>
          <p:cNvPr id="7" name="Title 6">
            <a:extLst>
              <a:ext uri="{FF2B5EF4-FFF2-40B4-BE49-F238E27FC236}">
                <a16:creationId xmlns:a16="http://schemas.microsoft.com/office/drawing/2014/main" id="{99FF5467-19AB-8C7C-4C53-0E19BB13B3B3}"/>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GB" b="1" kern="1200">
                <a:latin typeface="+mj-lt"/>
                <a:ea typeface="+mj-ea"/>
                <a:cs typeface="+mj-cs"/>
              </a:rPr>
              <a:t>Event Activities</a:t>
            </a:r>
          </a:p>
        </p:txBody>
      </p:sp>
      <p:graphicFrame>
        <p:nvGraphicFramePr>
          <p:cNvPr id="11" name="TextBox 8">
            <a:extLst>
              <a:ext uri="{FF2B5EF4-FFF2-40B4-BE49-F238E27FC236}">
                <a16:creationId xmlns:a16="http://schemas.microsoft.com/office/drawing/2014/main" id="{5E16843B-C429-5BCD-0C52-7A972B951C8D}"/>
              </a:ext>
            </a:extLst>
          </p:cNvPr>
          <p:cNvGraphicFramePr/>
          <p:nvPr>
            <p:extLst>
              <p:ext uri="{D42A27DB-BD31-4B8C-83A1-F6EECF244321}">
                <p14:modId xmlns:p14="http://schemas.microsoft.com/office/powerpoint/2010/main" val="4279803472"/>
              </p:ext>
            </p:extLst>
          </p:nvPr>
        </p:nvGraphicFramePr>
        <p:xfrm>
          <a:off x="1016000" y="1825625"/>
          <a:ext cx="9677400" cy="3991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9708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2">
            <a:extLst>
              <a:ext uri="{FF2B5EF4-FFF2-40B4-BE49-F238E27FC236}">
                <a16:creationId xmlns:a16="http://schemas.microsoft.com/office/drawing/2014/main" id="{7905DF82-73ED-82B2-12DC-5CC8CC4946A6}"/>
              </a:ext>
            </a:extLst>
          </p:cNvPr>
          <p:cNvSpPr>
            <a:spLocks noGrp="1"/>
          </p:cNvSpPr>
          <p:nvPr>
            <p:ph type="sldNum" sz="quarter" idx="12"/>
          </p:nvPr>
        </p:nvSpPr>
        <p:spPr>
          <a:xfrm>
            <a:off x="10804358" y="5816819"/>
            <a:ext cx="549442" cy="365125"/>
          </a:xfrm>
        </p:spPr>
        <p:txBody>
          <a:bodyPr anchor="ctr">
            <a:normAutofit/>
          </a:bodyPr>
          <a:lstStyle/>
          <a:p>
            <a:pPr rtl="0">
              <a:spcAft>
                <a:spcPts val="600"/>
              </a:spcAft>
            </a:pPr>
            <a:fld id="{D495E168-DA5E-4888-8D8A-92B118324C14}" type="slidenum">
              <a:rPr lang="en-GB" noProof="0" smtClean="0"/>
              <a:pPr rtl="0">
                <a:spcAft>
                  <a:spcPts val="600"/>
                </a:spcAft>
              </a:pPr>
              <a:t>5</a:t>
            </a:fld>
            <a:endParaRPr lang="en-GB" noProof="0"/>
          </a:p>
        </p:txBody>
      </p:sp>
      <p:sp>
        <p:nvSpPr>
          <p:cNvPr id="7" name="Title 6">
            <a:extLst>
              <a:ext uri="{FF2B5EF4-FFF2-40B4-BE49-F238E27FC236}">
                <a16:creationId xmlns:a16="http://schemas.microsoft.com/office/drawing/2014/main" id="{99FF5467-19AB-8C7C-4C53-0E19BB13B3B3}"/>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GB" b="1" kern="1200" dirty="0"/>
              <a:t>Promotional Strategies</a:t>
            </a:r>
          </a:p>
        </p:txBody>
      </p:sp>
      <p:sp>
        <p:nvSpPr>
          <p:cNvPr id="13" name="Text Placeholder 3">
            <a:extLst>
              <a:ext uri="{FF2B5EF4-FFF2-40B4-BE49-F238E27FC236}">
                <a16:creationId xmlns:a16="http://schemas.microsoft.com/office/drawing/2014/main" id="{EDDBF019-28B6-0E75-1949-8920C85CF16B}"/>
              </a:ext>
            </a:extLst>
          </p:cNvPr>
          <p:cNvSpPr>
            <a:spLocks noGrp="1"/>
          </p:cNvSpPr>
          <p:nvPr>
            <p:ph sz="half" idx="1"/>
          </p:nvPr>
        </p:nvSpPr>
        <p:spPr>
          <a:xfrm>
            <a:off x="346710" y="1825624"/>
            <a:ext cx="6442710" cy="3885380"/>
          </a:xfrm>
        </p:spPr>
        <p:txBody>
          <a:bodyPr>
            <a:normAutofit/>
          </a:bodyPr>
          <a:lstStyle/>
          <a:p>
            <a:pPr marL="342900" indent="-342900">
              <a:spcAft>
                <a:spcPts val="0"/>
              </a:spcAft>
              <a:buFont typeface="Wingdings" panose="05000000000000000000" pitchFamily="2" charset="2"/>
              <a:buChar char="q"/>
            </a:pPr>
            <a:endParaRPr lang="en-GB" dirty="0"/>
          </a:p>
          <a:p>
            <a:pPr marL="742950" marR="0" lvl="1" indent="-285750">
              <a:spcBef>
                <a:spcPts val="600"/>
              </a:spcBef>
              <a:spcAft>
                <a:spcPts val="600"/>
              </a:spcAft>
              <a:buSzPts val="1000"/>
              <a:buFont typeface="Wingdings" panose="05000000000000000000" pitchFamily="2" charset="2"/>
              <a:buChar char="q"/>
              <a:tabLst>
                <a:tab pos="914400" algn="l"/>
              </a:tabLst>
            </a:pPr>
            <a:r>
              <a:rPr lang="en-GB" sz="1800" b="1" dirty="0"/>
              <a:t>Social Media Campaigns: </a:t>
            </a:r>
            <a:r>
              <a:rPr lang="en-GB" sz="1800" dirty="0"/>
              <a:t>Targeted ads on Instagram, Facebook, and TikTok.</a:t>
            </a:r>
          </a:p>
          <a:p>
            <a:pPr marL="742950" marR="0" lvl="1" indent="-285750">
              <a:spcBef>
                <a:spcPts val="600"/>
              </a:spcBef>
              <a:spcAft>
                <a:spcPts val="600"/>
              </a:spcAft>
              <a:buSzPts val="1000"/>
              <a:buFont typeface="Wingdings" panose="05000000000000000000" pitchFamily="2" charset="2"/>
              <a:buChar char="q"/>
              <a:tabLst>
                <a:tab pos="914400" algn="l"/>
              </a:tabLst>
            </a:pPr>
            <a:r>
              <a:rPr lang="en-GB" sz="1800" b="1" dirty="0"/>
              <a:t>Email Marketing: </a:t>
            </a:r>
            <a:r>
              <a:rPr lang="en-GB" sz="1800" dirty="0"/>
              <a:t>Personalized invitations to loyal customers.</a:t>
            </a:r>
          </a:p>
          <a:p>
            <a:pPr marL="742950" marR="0" lvl="1" indent="-285750">
              <a:spcBef>
                <a:spcPts val="600"/>
              </a:spcBef>
              <a:spcAft>
                <a:spcPts val="600"/>
              </a:spcAft>
              <a:buSzPts val="1000"/>
              <a:buFont typeface="Wingdings" panose="05000000000000000000" pitchFamily="2" charset="2"/>
              <a:buChar char="q"/>
              <a:tabLst>
                <a:tab pos="914400" algn="l"/>
              </a:tabLst>
            </a:pPr>
            <a:r>
              <a:rPr lang="en-GB" sz="1800" b="1" dirty="0"/>
              <a:t>Influencer Collaborations: </a:t>
            </a:r>
            <a:r>
              <a:rPr lang="en-GB" sz="1800" dirty="0"/>
              <a:t>Partnering with local influencers.</a:t>
            </a:r>
          </a:p>
          <a:p>
            <a:pPr marL="742950" marR="0" lvl="1" indent="-285750">
              <a:spcBef>
                <a:spcPts val="600"/>
              </a:spcBef>
              <a:spcAft>
                <a:spcPts val="600"/>
              </a:spcAft>
              <a:buSzPts val="1000"/>
              <a:buFont typeface="Wingdings" panose="05000000000000000000" pitchFamily="2" charset="2"/>
              <a:buChar char="q"/>
              <a:tabLst>
                <a:tab pos="914400" algn="l"/>
              </a:tabLst>
            </a:pPr>
            <a:r>
              <a:rPr lang="en-GB" sz="1800" b="1" dirty="0"/>
              <a:t>Traditional Media: </a:t>
            </a:r>
            <a:r>
              <a:rPr lang="en-GB" sz="1800" dirty="0"/>
              <a:t>Local radio, newspapers, and flyers.</a:t>
            </a:r>
          </a:p>
          <a:p>
            <a:pPr marL="342900" indent="-342900">
              <a:buFont typeface="Wingdings" panose="05000000000000000000" pitchFamily="2" charset="2"/>
              <a:buChar char="q"/>
            </a:pPr>
            <a:endParaRPr lang="en-US" dirty="0"/>
          </a:p>
        </p:txBody>
      </p:sp>
      <p:pic>
        <p:nvPicPr>
          <p:cNvPr id="9" name="Video 8" descr="Icon Of People Connecting">
            <a:extLst>
              <a:ext uri="{FF2B5EF4-FFF2-40B4-BE49-F238E27FC236}">
                <a16:creationId xmlns:a16="http://schemas.microsoft.com/office/drawing/2014/main" id="{81381ED8-DF7C-2E62-CFBD-59DEE01B0EE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4070" r="14004" b="-1"/>
          <a:stretch/>
        </p:blipFill>
        <p:spPr>
          <a:xfrm>
            <a:off x="6276799" y="1825624"/>
            <a:ext cx="5024222" cy="3929249"/>
          </a:xfrm>
          <a:prstGeom prst="rect">
            <a:avLst/>
          </a:prstGeom>
          <a:noFill/>
        </p:spPr>
      </p:pic>
      <p:sp>
        <p:nvSpPr>
          <p:cNvPr id="4" name="Slide Number Placeholder 3" hidden="1">
            <a:extLst>
              <a:ext uri="{FF2B5EF4-FFF2-40B4-BE49-F238E27FC236}">
                <a16:creationId xmlns:a16="http://schemas.microsoft.com/office/drawing/2014/main" id="{5360FE25-48C0-A598-1E16-C5A269FCB65C}"/>
              </a:ext>
            </a:extLst>
          </p:cNvPr>
          <p:cNvSpPr>
            <a:spLocks noGrp="1"/>
          </p:cNvSpPr>
          <p:nvPr>
            <p:ph type="sldNum" sz="quarter" idx="4294967295"/>
          </p:nvPr>
        </p:nvSpPr>
        <p:spPr>
          <a:xfrm>
            <a:off x="10804358" y="5816819"/>
            <a:ext cx="549442" cy="365125"/>
          </a:xfrm>
        </p:spPr>
        <p:txBody>
          <a:bodyPr/>
          <a:lstStyle/>
          <a:p>
            <a:pPr rtl="0">
              <a:spcAft>
                <a:spcPts val="600"/>
              </a:spcAft>
            </a:pPr>
            <a:fld id="{D495E168-DA5E-4888-8D8A-92B118324C14}" type="slidenum">
              <a:rPr lang="en-GB" noProof="0" smtClean="0"/>
              <a:pPr rtl="0">
                <a:spcAft>
                  <a:spcPts val="600"/>
                </a:spcAft>
              </a:pPr>
              <a:t>5</a:t>
            </a:fld>
            <a:endParaRPr lang="en-GB" noProof="0"/>
          </a:p>
        </p:txBody>
      </p:sp>
    </p:spTree>
    <p:extLst>
      <p:ext uri="{BB962C8B-B14F-4D97-AF65-F5344CB8AC3E}">
        <p14:creationId xmlns:p14="http://schemas.microsoft.com/office/powerpoint/2010/main" val="2525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5521F3-3433-3B29-A187-9FCFDF20A712}"/>
              </a:ext>
            </a:extLst>
          </p:cNvPr>
          <p:cNvPicPr>
            <a:picLocks noChangeAspect="1"/>
          </p:cNvPicPr>
          <p:nvPr/>
        </p:nvPicPr>
        <p:blipFill>
          <a:blip r:embed="rId3"/>
          <a:srcRect l="12760" r="18383" b="1"/>
          <a:stretch/>
        </p:blipFill>
        <p:spPr>
          <a:xfrm>
            <a:off x="1396781" y="10"/>
            <a:ext cx="3894833" cy="565632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a:noFill/>
        </p:spPr>
      </p:pic>
      <p:sp>
        <p:nvSpPr>
          <p:cNvPr id="7" name="Title 6">
            <a:extLst>
              <a:ext uri="{FF2B5EF4-FFF2-40B4-BE49-F238E27FC236}">
                <a16:creationId xmlns:a16="http://schemas.microsoft.com/office/drawing/2014/main" id="{99FF5467-19AB-8C7C-4C53-0E19BB13B3B3}"/>
              </a:ext>
            </a:extLst>
          </p:cNvPr>
          <p:cNvSpPr>
            <a:spLocks noGrp="1"/>
          </p:cNvSpPr>
          <p:nvPr>
            <p:ph type="title"/>
          </p:nvPr>
        </p:nvSpPr>
        <p:spPr>
          <a:xfrm>
            <a:off x="6910023" y="908050"/>
            <a:ext cx="4503295" cy="782638"/>
          </a:xfrm>
        </p:spPr>
        <p:txBody>
          <a:bodyPr vert="horz" lIns="91440" tIns="45720" rIns="91440" bIns="45720" rtlCol="0" anchor="ctr">
            <a:normAutofit/>
          </a:bodyPr>
          <a:lstStyle/>
          <a:p>
            <a:r>
              <a:rPr lang="en-GB" sz="2500" b="1" kern="1200" dirty="0">
                <a:latin typeface="+mj-lt"/>
                <a:ea typeface="+mj-ea"/>
                <a:cs typeface="+mj-cs"/>
              </a:rPr>
              <a:t>Marketing Communication Integration</a:t>
            </a:r>
          </a:p>
        </p:txBody>
      </p:sp>
      <p:sp>
        <p:nvSpPr>
          <p:cNvPr id="4" name="Slide Number Placeholder 3">
            <a:extLst>
              <a:ext uri="{FF2B5EF4-FFF2-40B4-BE49-F238E27FC236}">
                <a16:creationId xmlns:a16="http://schemas.microsoft.com/office/drawing/2014/main" id="{5360FE25-48C0-A598-1E16-C5A269FCB65C}"/>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en-GB" smtClean="0"/>
              <a:pPr>
                <a:spcAft>
                  <a:spcPts val="600"/>
                </a:spcAft>
              </a:pPr>
              <a:t>6</a:t>
            </a:fld>
            <a:endParaRPr lang="en-GB"/>
          </a:p>
        </p:txBody>
      </p:sp>
      <p:sp>
        <p:nvSpPr>
          <p:cNvPr id="19" name="Text Placeholder 5">
            <a:extLst>
              <a:ext uri="{FF2B5EF4-FFF2-40B4-BE49-F238E27FC236}">
                <a16:creationId xmlns:a16="http://schemas.microsoft.com/office/drawing/2014/main" id="{E34A1BCB-A23A-949F-D6A5-9E72DCC0418B}"/>
              </a:ext>
            </a:extLst>
          </p:cNvPr>
          <p:cNvSpPr>
            <a:spLocks noGrp="1"/>
          </p:cNvSpPr>
          <p:nvPr>
            <p:ph type="body" sz="quarter" idx="13"/>
          </p:nvPr>
        </p:nvSpPr>
        <p:spPr>
          <a:xfrm>
            <a:off x="6910023" y="2050475"/>
            <a:ext cx="5175297" cy="3899475"/>
          </a:xfrm>
        </p:spPr>
        <p:txBody>
          <a:bodyPr>
            <a:noAutofit/>
          </a:bodyPr>
          <a:lstStyle/>
          <a:p>
            <a:pPr marL="285750" indent="-285750">
              <a:lnSpc>
                <a:spcPct val="90000"/>
              </a:lnSpc>
              <a:spcBef>
                <a:spcPts val="600"/>
              </a:spcBef>
              <a:spcAft>
                <a:spcPts val="0"/>
              </a:spcAft>
              <a:buClr>
                <a:schemeClr val="accent3"/>
              </a:buClr>
              <a:buFont typeface="Wingdings" panose="05000000000000000000" pitchFamily="2" charset="2"/>
              <a:buChar char="q"/>
            </a:pPr>
            <a:endParaRPr lang="en-GB" dirty="0"/>
          </a:p>
          <a:p>
            <a:pPr marL="285750" marR="0" indent="-285750">
              <a:lnSpc>
                <a:spcPct val="90000"/>
              </a:lnSpc>
              <a:spcBef>
                <a:spcPts val="600"/>
              </a:spcBef>
              <a:spcAft>
                <a:spcPts val="800"/>
              </a:spcAft>
              <a:buClr>
                <a:schemeClr val="accent3"/>
              </a:buClr>
              <a:buSzPts val="1000"/>
              <a:buFont typeface="Wingdings" panose="05000000000000000000" pitchFamily="2" charset="2"/>
              <a:buChar char="q"/>
              <a:tabLst>
                <a:tab pos="914400" algn="l"/>
              </a:tabLst>
            </a:pPr>
            <a:r>
              <a:rPr lang="en-GB" dirty="0"/>
              <a:t>Consistent Theme: </a:t>
            </a:r>
            <a:r>
              <a:rPr lang="en-GB" b="0" dirty="0"/>
              <a:t>“Discover the New Pandora Experience” across all platforms.</a:t>
            </a:r>
          </a:p>
          <a:p>
            <a:pPr marL="285750" marR="0" indent="-285750">
              <a:lnSpc>
                <a:spcPct val="90000"/>
              </a:lnSpc>
              <a:spcBef>
                <a:spcPts val="600"/>
              </a:spcBef>
              <a:spcAft>
                <a:spcPts val="800"/>
              </a:spcAft>
              <a:buClr>
                <a:schemeClr val="accent3"/>
              </a:buClr>
              <a:buSzPts val="1000"/>
              <a:buFont typeface="Wingdings" panose="05000000000000000000" pitchFamily="2" charset="2"/>
              <a:buChar char="q"/>
              <a:tabLst>
                <a:tab pos="914400" algn="l"/>
              </a:tabLst>
            </a:pPr>
            <a:r>
              <a:rPr lang="en-GB" dirty="0"/>
              <a:t>Visual Consistency: </a:t>
            </a:r>
            <a:r>
              <a:rPr lang="en-GB" b="0" dirty="0"/>
              <a:t>Unified design elements in all promotional materials.</a:t>
            </a:r>
          </a:p>
          <a:p>
            <a:pPr marL="285750" marR="0" indent="-285750">
              <a:lnSpc>
                <a:spcPct val="90000"/>
              </a:lnSpc>
              <a:spcBef>
                <a:spcPts val="600"/>
              </a:spcBef>
              <a:spcAft>
                <a:spcPts val="800"/>
              </a:spcAft>
              <a:buClr>
                <a:schemeClr val="accent3"/>
              </a:buClr>
              <a:buSzPts val="1000"/>
              <a:buFont typeface="Wingdings" panose="05000000000000000000" pitchFamily="2" charset="2"/>
              <a:buChar char="q"/>
              <a:tabLst>
                <a:tab pos="914400" algn="l"/>
              </a:tabLst>
            </a:pPr>
            <a:r>
              <a:rPr lang="en-GB" dirty="0"/>
              <a:t>Digital Integration: </a:t>
            </a:r>
            <a:r>
              <a:rPr lang="en-GB" b="0" dirty="0"/>
              <a:t>Website updates, social media posts, and email campaigns.</a:t>
            </a:r>
          </a:p>
          <a:p>
            <a:pPr marL="285750" marR="0" indent="-285750">
              <a:lnSpc>
                <a:spcPct val="90000"/>
              </a:lnSpc>
              <a:spcBef>
                <a:spcPts val="600"/>
              </a:spcBef>
              <a:spcAft>
                <a:spcPts val="800"/>
              </a:spcAft>
              <a:buClr>
                <a:schemeClr val="accent3"/>
              </a:buClr>
              <a:buSzPts val="1000"/>
              <a:buFont typeface="Wingdings" panose="05000000000000000000" pitchFamily="2" charset="2"/>
              <a:buChar char="q"/>
              <a:tabLst>
                <a:tab pos="914400" algn="l"/>
              </a:tabLst>
            </a:pPr>
            <a:r>
              <a:rPr lang="en-GB" dirty="0"/>
              <a:t>In-Store Branding: </a:t>
            </a:r>
            <a:r>
              <a:rPr lang="en-GB" b="0" dirty="0"/>
              <a:t>Banners, posters, and displays reflecting the theme.</a:t>
            </a:r>
          </a:p>
          <a:p>
            <a:pPr marL="285750" indent="-285750">
              <a:buFont typeface="Wingdings" panose="05000000000000000000" pitchFamily="2" charset="2"/>
              <a:buChar char="q"/>
            </a:pPr>
            <a:endParaRPr lang="en-US" dirty="0"/>
          </a:p>
        </p:txBody>
      </p:sp>
      <p:sp>
        <p:nvSpPr>
          <p:cNvPr id="5" name="TextBox 4">
            <a:extLst>
              <a:ext uri="{FF2B5EF4-FFF2-40B4-BE49-F238E27FC236}">
                <a16:creationId xmlns:a16="http://schemas.microsoft.com/office/drawing/2014/main" id="{8E14A3E4-74B4-D8DF-706E-00F8BC2F1DFA}"/>
              </a:ext>
            </a:extLst>
          </p:cNvPr>
          <p:cNvSpPr txBox="1"/>
          <p:nvPr/>
        </p:nvSpPr>
        <p:spPr>
          <a:xfrm>
            <a:off x="6910023" y="2839714"/>
            <a:ext cx="4548187" cy="2916952"/>
          </a:xfrm>
          <a:prstGeom prst="rect">
            <a:avLst/>
          </a:prstGeom>
        </p:spPr>
        <p:txBody>
          <a:bodyPr vert="horz" lIns="91440" tIns="45720" rIns="91440" bIns="45720" rtlCol="0">
            <a:normAutofit/>
          </a:bodyPr>
          <a:lstStyle/>
          <a:p>
            <a:pPr marL="180000" indent="-180000">
              <a:lnSpc>
                <a:spcPct val="90000"/>
              </a:lnSpc>
              <a:spcBef>
                <a:spcPts val="600"/>
              </a:spcBef>
              <a:spcAft>
                <a:spcPts val="0"/>
              </a:spcAft>
              <a:buClr>
                <a:schemeClr val="accent3"/>
              </a:buClr>
              <a:buFont typeface="Arial" panose="020B0604020202020204" pitchFamily="34" charset="0"/>
              <a:buChar char="•"/>
            </a:pPr>
            <a:endParaRPr lang="en-GB" sz="1400" b="0" i="0" kern="1200" dirty="0">
              <a:solidFill>
                <a:schemeClr val="tx1">
                  <a:lumMod val="65000"/>
                  <a:lumOff val="35000"/>
                </a:schemeClr>
              </a:solidFill>
              <a:effectLst/>
              <a:latin typeface="+mn-lt"/>
              <a:ea typeface="+mn-ea"/>
              <a:cs typeface="+mn-cs"/>
            </a:endParaRPr>
          </a:p>
        </p:txBody>
      </p:sp>
    </p:spTree>
    <p:extLst>
      <p:ext uri="{BB962C8B-B14F-4D97-AF65-F5344CB8AC3E}">
        <p14:creationId xmlns:p14="http://schemas.microsoft.com/office/powerpoint/2010/main" val="2866066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lage of various advertising products&#10;&#10;Description automatically generated">
            <a:extLst>
              <a:ext uri="{FF2B5EF4-FFF2-40B4-BE49-F238E27FC236}">
                <a16:creationId xmlns:a16="http://schemas.microsoft.com/office/drawing/2014/main" id="{D679C31D-49A9-DDD0-6B0F-8237F871B62B}"/>
              </a:ext>
            </a:extLst>
          </p:cNvPr>
          <p:cNvPicPr>
            <a:picLocks noChangeAspect="1"/>
          </p:cNvPicPr>
          <p:nvPr/>
        </p:nvPicPr>
        <p:blipFill>
          <a:blip r:embed="rId3"/>
          <a:srcRect t="11589" b="18086"/>
          <a:stretch/>
        </p:blipFill>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a:noFill/>
        </p:spPr>
      </p:pic>
      <p:sp>
        <p:nvSpPr>
          <p:cNvPr id="4" name="Slide Number Placeholder 3">
            <a:extLst>
              <a:ext uri="{FF2B5EF4-FFF2-40B4-BE49-F238E27FC236}">
                <a16:creationId xmlns:a16="http://schemas.microsoft.com/office/drawing/2014/main" id="{5360FE25-48C0-A598-1E16-C5A269FCB65C}"/>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en-GB" smtClean="0"/>
              <a:pPr>
                <a:spcAft>
                  <a:spcPts val="600"/>
                </a:spcAft>
              </a:pPr>
              <a:t>7</a:t>
            </a:fld>
            <a:endParaRPr lang="en-GB"/>
          </a:p>
        </p:txBody>
      </p:sp>
      <p:sp>
        <p:nvSpPr>
          <p:cNvPr id="7" name="Title 6">
            <a:extLst>
              <a:ext uri="{FF2B5EF4-FFF2-40B4-BE49-F238E27FC236}">
                <a16:creationId xmlns:a16="http://schemas.microsoft.com/office/drawing/2014/main" id="{99FF5467-19AB-8C7C-4C53-0E19BB13B3B3}"/>
              </a:ext>
            </a:extLst>
          </p:cNvPr>
          <p:cNvSpPr>
            <a:spLocks noGrp="1"/>
          </p:cNvSpPr>
          <p:nvPr>
            <p:ph type="title"/>
          </p:nvPr>
        </p:nvSpPr>
        <p:spPr>
          <a:xfrm>
            <a:off x="839788" y="457200"/>
            <a:ext cx="3932237" cy="1442729"/>
          </a:xfrm>
        </p:spPr>
        <p:txBody>
          <a:bodyPr vert="horz" lIns="91440" tIns="45720" rIns="91440" bIns="45720" rtlCol="0" anchor="b">
            <a:normAutofit/>
          </a:bodyPr>
          <a:lstStyle/>
          <a:p>
            <a:r>
              <a:rPr lang="en-GB" b="1" kern="1200">
                <a:latin typeface="+mj-lt"/>
                <a:ea typeface="+mj-ea"/>
                <a:cs typeface="+mj-cs"/>
              </a:rPr>
              <a:t>Media Choices</a:t>
            </a:r>
          </a:p>
        </p:txBody>
      </p:sp>
      <p:sp>
        <p:nvSpPr>
          <p:cNvPr id="5" name="TextBox 4">
            <a:extLst>
              <a:ext uri="{FF2B5EF4-FFF2-40B4-BE49-F238E27FC236}">
                <a16:creationId xmlns:a16="http://schemas.microsoft.com/office/drawing/2014/main" id="{662874C4-67F7-586E-8443-C89052DC51FD}"/>
              </a:ext>
            </a:extLst>
          </p:cNvPr>
          <p:cNvSpPr txBox="1"/>
          <p:nvPr/>
        </p:nvSpPr>
        <p:spPr>
          <a:xfrm>
            <a:off x="839788" y="2356700"/>
            <a:ext cx="4936068" cy="3512287"/>
          </a:xfrm>
          <a:prstGeom prst="rect">
            <a:avLst/>
          </a:prstGeom>
        </p:spPr>
        <p:txBody>
          <a:bodyPr vert="horz" lIns="91440" tIns="45720" rIns="91440" bIns="45720" rtlCol="0">
            <a:normAutofit/>
          </a:bodyPr>
          <a:lstStyle/>
          <a:p>
            <a:pPr>
              <a:lnSpc>
                <a:spcPct val="90000"/>
              </a:lnSpc>
              <a:spcBef>
                <a:spcPts val="1000"/>
              </a:spcBef>
              <a:spcAft>
                <a:spcPts val="0"/>
              </a:spcAft>
            </a:pPr>
            <a:endParaRPr lang="en-GB" kern="1200" dirty="0">
              <a:solidFill>
                <a:schemeClr val="accent1"/>
              </a:solidFill>
              <a:effectLst/>
              <a:latin typeface="+mn-lt"/>
              <a:ea typeface="+mn-ea"/>
              <a:cs typeface="+mn-cs"/>
            </a:endParaRPr>
          </a:p>
          <a:p>
            <a:pPr marR="0">
              <a:lnSpc>
                <a:spcPct val="90000"/>
              </a:lnSpc>
              <a:spcBef>
                <a:spcPts val="1000"/>
              </a:spcBef>
              <a:spcAft>
                <a:spcPts val="800"/>
              </a:spcAft>
              <a:buSzPts val="1000"/>
              <a:tabLst>
                <a:tab pos="914400" algn="l"/>
              </a:tabLst>
            </a:pPr>
            <a:r>
              <a:rPr lang="en-GB" b="1" kern="1200" dirty="0">
                <a:solidFill>
                  <a:schemeClr val="accent1"/>
                </a:solidFill>
                <a:effectLst/>
                <a:latin typeface="+mn-lt"/>
                <a:ea typeface="+mn-ea"/>
                <a:cs typeface="+mn-cs"/>
              </a:rPr>
              <a:t>Digital Media:</a:t>
            </a:r>
            <a:r>
              <a:rPr lang="en-GB" kern="1200" dirty="0">
                <a:solidFill>
                  <a:schemeClr val="accent1"/>
                </a:solidFill>
                <a:effectLst/>
                <a:latin typeface="+mn-lt"/>
                <a:ea typeface="+mn-ea"/>
                <a:cs typeface="+mn-cs"/>
              </a:rPr>
              <a:t> Social media ads, Google Ads, Pandora's website.</a:t>
            </a:r>
          </a:p>
          <a:p>
            <a:pPr marR="0">
              <a:lnSpc>
                <a:spcPct val="90000"/>
              </a:lnSpc>
              <a:spcBef>
                <a:spcPts val="1000"/>
              </a:spcBef>
              <a:spcAft>
                <a:spcPts val="800"/>
              </a:spcAft>
              <a:buSzPts val="1000"/>
              <a:tabLst>
                <a:tab pos="914400" algn="l"/>
              </a:tabLst>
            </a:pPr>
            <a:r>
              <a:rPr lang="en-GB" b="1" kern="1200" dirty="0">
                <a:solidFill>
                  <a:schemeClr val="accent1"/>
                </a:solidFill>
                <a:effectLst/>
                <a:latin typeface="+mn-lt"/>
                <a:ea typeface="+mn-ea"/>
                <a:cs typeface="+mn-cs"/>
              </a:rPr>
              <a:t>Traditional Media:</a:t>
            </a:r>
            <a:r>
              <a:rPr lang="en-GB" kern="1200" dirty="0">
                <a:solidFill>
                  <a:schemeClr val="accent1"/>
                </a:solidFill>
                <a:effectLst/>
                <a:latin typeface="+mn-lt"/>
                <a:ea typeface="+mn-ea"/>
                <a:cs typeface="+mn-cs"/>
              </a:rPr>
              <a:t> Local newspapers, lifestyle magazines, radio spots.</a:t>
            </a:r>
          </a:p>
          <a:p>
            <a:pPr marR="0">
              <a:lnSpc>
                <a:spcPct val="90000"/>
              </a:lnSpc>
              <a:spcBef>
                <a:spcPts val="1000"/>
              </a:spcBef>
              <a:spcAft>
                <a:spcPts val="800"/>
              </a:spcAft>
              <a:buSzPts val="1000"/>
              <a:tabLst>
                <a:tab pos="914400" algn="l"/>
              </a:tabLst>
            </a:pPr>
            <a:r>
              <a:rPr lang="en-GB" b="1" kern="1200" dirty="0">
                <a:solidFill>
                  <a:schemeClr val="accent1"/>
                </a:solidFill>
                <a:effectLst/>
                <a:latin typeface="+mn-lt"/>
                <a:ea typeface="+mn-ea"/>
                <a:cs typeface="+mn-cs"/>
              </a:rPr>
              <a:t>Event Media:</a:t>
            </a:r>
            <a:r>
              <a:rPr lang="en-GB" kern="1200" dirty="0">
                <a:solidFill>
                  <a:schemeClr val="accent1"/>
                </a:solidFill>
                <a:effectLst/>
                <a:latin typeface="+mn-lt"/>
                <a:ea typeface="+mn-ea"/>
                <a:cs typeface="+mn-cs"/>
              </a:rPr>
              <a:t> In-store posters, signage, and interactive screens.</a:t>
            </a:r>
          </a:p>
          <a:p>
            <a:pPr marR="0">
              <a:lnSpc>
                <a:spcPct val="90000"/>
              </a:lnSpc>
              <a:spcBef>
                <a:spcPts val="1000"/>
              </a:spcBef>
              <a:spcAft>
                <a:spcPts val="800"/>
              </a:spcAft>
              <a:buSzPts val="1000"/>
              <a:tabLst>
                <a:tab pos="914400" algn="l"/>
              </a:tabLst>
            </a:pPr>
            <a:r>
              <a:rPr lang="en-GB" b="1" kern="1200" dirty="0">
                <a:solidFill>
                  <a:schemeClr val="accent1"/>
                </a:solidFill>
                <a:effectLst/>
                <a:latin typeface="+mn-lt"/>
                <a:ea typeface="+mn-ea"/>
                <a:cs typeface="+mn-cs"/>
              </a:rPr>
              <a:t>Collaborations:</a:t>
            </a:r>
            <a:r>
              <a:rPr lang="en-GB" kern="1200" dirty="0">
                <a:solidFill>
                  <a:schemeClr val="accent1"/>
                </a:solidFill>
                <a:effectLst/>
                <a:latin typeface="+mn-lt"/>
                <a:ea typeface="+mn-ea"/>
                <a:cs typeface="+mn-cs"/>
              </a:rPr>
              <a:t> Partnerships with local boutiques and fashion blogs.</a:t>
            </a:r>
          </a:p>
        </p:txBody>
      </p:sp>
    </p:spTree>
    <p:extLst>
      <p:ext uri="{BB962C8B-B14F-4D97-AF65-F5344CB8AC3E}">
        <p14:creationId xmlns:p14="http://schemas.microsoft.com/office/powerpoint/2010/main" val="3367585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60FE25-48C0-A598-1E16-C5A269FCB65C}"/>
              </a:ext>
            </a:extLst>
          </p:cNvPr>
          <p:cNvSpPr>
            <a:spLocks noGrp="1"/>
          </p:cNvSpPr>
          <p:nvPr>
            <p:ph type="sldNum" sz="quarter" idx="12"/>
          </p:nvPr>
        </p:nvSpPr>
        <p:spPr/>
        <p:txBody>
          <a:bodyPr/>
          <a:lstStyle/>
          <a:p>
            <a:pPr rtl="0"/>
            <a:fld id="{D495E168-DA5E-4888-8D8A-92B118324C14}" type="slidenum">
              <a:rPr lang="en-GB" noProof="0" smtClean="0"/>
              <a:t>8</a:t>
            </a:fld>
            <a:endParaRPr lang="en-GB" noProof="0"/>
          </a:p>
        </p:txBody>
      </p:sp>
      <p:sp>
        <p:nvSpPr>
          <p:cNvPr id="7" name="Title 6">
            <a:extLst>
              <a:ext uri="{FF2B5EF4-FFF2-40B4-BE49-F238E27FC236}">
                <a16:creationId xmlns:a16="http://schemas.microsoft.com/office/drawing/2014/main" id="{99FF5467-19AB-8C7C-4C53-0E19BB13B3B3}"/>
              </a:ext>
            </a:extLst>
          </p:cNvPr>
          <p:cNvSpPr>
            <a:spLocks noGrp="1"/>
          </p:cNvSpPr>
          <p:nvPr>
            <p:ph type="title"/>
          </p:nvPr>
        </p:nvSpPr>
        <p:spPr/>
        <p:txBody>
          <a:bodyPr/>
          <a:lstStyle/>
          <a:p>
            <a:r>
              <a:rPr lang="en-GB" dirty="0"/>
              <a:t>Budget Overview</a:t>
            </a:r>
          </a:p>
        </p:txBody>
      </p:sp>
      <p:graphicFrame>
        <p:nvGraphicFramePr>
          <p:cNvPr id="2" name="Chart 1">
            <a:extLst>
              <a:ext uri="{FF2B5EF4-FFF2-40B4-BE49-F238E27FC236}">
                <a16:creationId xmlns:a16="http://schemas.microsoft.com/office/drawing/2014/main" id="{3472B701-E3DF-21A5-4B18-C0ACFEA5AA2C}"/>
              </a:ext>
            </a:extLst>
          </p:cNvPr>
          <p:cNvGraphicFramePr>
            <a:graphicFrameLocks/>
          </p:cNvGraphicFramePr>
          <p:nvPr>
            <p:extLst>
              <p:ext uri="{D42A27DB-BD31-4B8C-83A1-F6EECF244321}">
                <p14:modId xmlns:p14="http://schemas.microsoft.com/office/powerpoint/2010/main" val="1908015978"/>
              </p:ext>
            </p:extLst>
          </p:nvPr>
        </p:nvGraphicFramePr>
        <p:xfrm>
          <a:off x="5588000" y="1828800"/>
          <a:ext cx="5923280" cy="344932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7ECDFF0A-9D00-1C60-5AD4-A3CE11148B67}"/>
              </a:ext>
            </a:extLst>
          </p:cNvPr>
          <p:cNvSpPr txBox="1"/>
          <p:nvPr/>
        </p:nvSpPr>
        <p:spPr>
          <a:xfrm>
            <a:off x="429260" y="1829536"/>
            <a:ext cx="6101080" cy="3077766"/>
          </a:xfrm>
          <a:prstGeom prst="rect">
            <a:avLst/>
          </a:prstGeom>
          <a:noFill/>
        </p:spPr>
        <p:txBody>
          <a:bodyPr wrap="square">
            <a:spAutoFit/>
          </a:bodyPr>
          <a:lstStyle/>
          <a:p>
            <a:pPr>
              <a:spcAft>
                <a:spcPts val="0"/>
              </a:spcAft>
            </a:pPr>
            <a:endParaRPr lang="en-GB" sz="2800" dirty="0">
              <a:solidFill>
                <a:schemeClr val="accent1"/>
              </a:solidFill>
              <a:effectLst/>
            </a:endParaRPr>
          </a:p>
          <a:p>
            <a:pPr marL="742950" marR="0" lvl="1" indent="-285750">
              <a:spcBef>
                <a:spcPts val="0"/>
              </a:spcBef>
              <a:spcAft>
                <a:spcPts val="800"/>
              </a:spcAft>
              <a:buSzPts val="1000"/>
              <a:buFont typeface="Courier New" panose="02070309020205020404" pitchFamily="49" charset="0"/>
              <a:buChar char="o"/>
              <a:tabLst>
                <a:tab pos="914400" algn="l"/>
              </a:tabLst>
            </a:pPr>
            <a:r>
              <a:rPr lang="en-GB" b="1" dirty="0">
                <a:solidFill>
                  <a:schemeClr val="accent1"/>
                </a:solidFill>
                <a:effectLst/>
                <a:ea typeface="Times New Roman" panose="02020603050405020304" pitchFamily="18" charset="0"/>
                <a:cs typeface="Times New Roman" panose="02020603050405020304" pitchFamily="18" charset="0"/>
              </a:rPr>
              <a:t>Total Budget:</a:t>
            </a:r>
            <a:r>
              <a:rPr lang="en-GB" dirty="0">
                <a:solidFill>
                  <a:schemeClr val="accent1"/>
                </a:solidFill>
                <a:effectLst/>
                <a:ea typeface="Times New Roman" panose="02020603050405020304" pitchFamily="18" charset="0"/>
                <a:cs typeface="Times New Roman" panose="02020603050405020304" pitchFamily="18" charset="0"/>
              </a:rPr>
              <a:t> $50,000</a:t>
            </a:r>
            <a:endParaRPr lang="en-GB" dirty="0">
              <a:solidFill>
                <a:schemeClr val="accent1"/>
              </a:solidFill>
              <a:effectLst/>
              <a:ea typeface="Aptos" panose="020B0004020202020204" pitchFamily="34" charset="0"/>
              <a:cs typeface="Times New Roman" panose="02020603050405020304" pitchFamily="18" charset="0"/>
            </a:endParaRPr>
          </a:p>
          <a:p>
            <a:pPr marL="742950" marR="0" lvl="1" indent="-285750">
              <a:spcBef>
                <a:spcPts val="0"/>
              </a:spcBef>
              <a:spcAft>
                <a:spcPts val="800"/>
              </a:spcAft>
              <a:buSzPts val="1000"/>
              <a:buFont typeface="Courier New" panose="02070309020205020404" pitchFamily="49" charset="0"/>
              <a:buChar char="o"/>
              <a:tabLst>
                <a:tab pos="914400" algn="l"/>
              </a:tabLst>
            </a:pPr>
            <a:r>
              <a:rPr lang="en-GB" b="1" dirty="0">
                <a:solidFill>
                  <a:schemeClr val="accent1"/>
                </a:solidFill>
                <a:effectLst/>
                <a:ea typeface="Times New Roman" panose="02020603050405020304" pitchFamily="18" charset="0"/>
                <a:cs typeface="Times New Roman" panose="02020603050405020304" pitchFamily="18" charset="0"/>
              </a:rPr>
              <a:t>Breakdown:</a:t>
            </a:r>
            <a:endParaRPr lang="en-GB" dirty="0">
              <a:solidFill>
                <a:schemeClr val="accent1"/>
              </a:solidFill>
              <a:effectLst/>
              <a:ea typeface="Aptos" panose="020B0004020202020204" pitchFamily="34" charset="0"/>
              <a:cs typeface="Times New Roman" panose="02020603050405020304" pitchFamily="18" charset="0"/>
            </a:endParaRPr>
          </a:p>
          <a:p>
            <a:pPr marL="1143000" marR="0" lvl="2" indent="-228600">
              <a:spcBef>
                <a:spcPts val="0"/>
              </a:spcBef>
              <a:spcAft>
                <a:spcPts val="800"/>
              </a:spcAft>
              <a:buSzPts val="1000"/>
              <a:buFont typeface="Wingdings" panose="05000000000000000000" pitchFamily="2" charset="2"/>
              <a:buChar char=""/>
              <a:tabLst>
                <a:tab pos="1371600" algn="l"/>
              </a:tabLst>
            </a:pPr>
            <a:r>
              <a:rPr lang="en-GB" dirty="0">
                <a:solidFill>
                  <a:schemeClr val="accent1"/>
                </a:solidFill>
                <a:effectLst/>
                <a:ea typeface="Times New Roman" panose="02020603050405020304" pitchFamily="18" charset="0"/>
                <a:cs typeface="Times New Roman" panose="02020603050405020304" pitchFamily="18" charset="0"/>
              </a:rPr>
              <a:t>Promotions: $20,000</a:t>
            </a:r>
            <a:endParaRPr lang="en-GB" dirty="0">
              <a:solidFill>
                <a:schemeClr val="accent1"/>
              </a:solidFill>
              <a:effectLst/>
              <a:ea typeface="Aptos" panose="020B0004020202020204" pitchFamily="34" charset="0"/>
              <a:cs typeface="Arial" panose="020B0604020202020204" pitchFamily="34" charset="0"/>
            </a:endParaRPr>
          </a:p>
          <a:p>
            <a:pPr marL="1143000" marR="0" lvl="2" indent="-228600">
              <a:spcBef>
                <a:spcPts val="0"/>
              </a:spcBef>
              <a:spcAft>
                <a:spcPts val="800"/>
              </a:spcAft>
              <a:buSzPts val="1000"/>
              <a:buFont typeface="Wingdings" panose="05000000000000000000" pitchFamily="2" charset="2"/>
              <a:buChar char=""/>
              <a:tabLst>
                <a:tab pos="1371600" algn="l"/>
              </a:tabLst>
            </a:pPr>
            <a:r>
              <a:rPr lang="en-GB" dirty="0">
                <a:solidFill>
                  <a:schemeClr val="accent1"/>
                </a:solidFill>
                <a:effectLst/>
                <a:ea typeface="Times New Roman" panose="02020603050405020304" pitchFamily="18" charset="0"/>
                <a:cs typeface="Times New Roman" panose="02020603050405020304" pitchFamily="18" charset="0"/>
              </a:rPr>
              <a:t>Event Setup: $15,000</a:t>
            </a:r>
            <a:endParaRPr lang="en-GB" dirty="0">
              <a:solidFill>
                <a:schemeClr val="accent1"/>
              </a:solidFill>
              <a:effectLst/>
              <a:ea typeface="Aptos" panose="020B0004020202020204" pitchFamily="34" charset="0"/>
              <a:cs typeface="Arial" panose="020B0604020202020204" pitchFamily="34" charset="0"/>
            </a:endParaRPr>
          </a:p>
          <a:p>
            <a:pPr marL="1143000" marR="0" lvl="2" indent="-228600">
              <a:spcBef>
                <a:spcPts val="0"/>
              </a:spcBef>
              <a:spcAft>
                <a:spcPts val="800"/>
              </a:spcAft>
              <a:buSzPts val="1000"/>
              <a:buFont typeface="Wingdings" panose="05000000000000000000" pitchFamily="2" charset="2"/>
              <a:buChar char=""/>
              <a:tabLst>
                <a:tab pos="1371600" algn="l"/>
              </a:tabLst>
            </a:pPr>
            <a:r>
              <a:rPr lang="en-GB" dirty="0">
                <a:solidFill>
                  <a:schemeClr val="accent1"/>
                </a:solidFill>
                <a:effectLst/>
                <a:ea typeface="Times New Roman" panose="02020603050405020304" pitchFamily="18" charset="0"/>
                <a:cs typeface="Times New Roman" panose="02020603050405020304" pitchFamily="18" charset="0"/>
              </a:rPr>
              <a:t>Influencer Fees: $5,000</a:t>
            </a:r>
            <a:endParaRPr lang="en-GB" dirty="0">
              <a:solidFill>
                <a:schemeClr val="accent1"/>
              </a:solidFill>
              <a:effectLst/>
              <a:ea typeface="Aptos" panose="020B0004020202020204" pitchFamily="34" charset="0"/>
              <a:cs typeface="Arial" panose="020B0604020202020204" pitchFamily="34" charset="0"/>
            </a:endParaRPr>
          </a:p>
          <a:p>
            <a:pPr marL="1143000" marR="0" lvl="2" indent="-228600">
              <a:spcBef>
                <a:spcPts val="0"/>
              </a:spcBef>
              <a:spcAft>
                <a:spcPts val="800"/>
              </a:spcAft>
              <a:buSzPts val="1000"/>
              <a:buFont typeface="Wingdings" panose="05000000000000000000" pitchFamily="2" charset="2"/>
              <a:buChar char=""/>
              <a:tabLst>
                <a:tab pos="1371600" algn="l"/>
              </a:tabLst>
            </a:pPr>
            <a:r>
              <a:rPr lang="en-GB" dirty="0">
                <a:solidFill>
                  <a:schemeClr val="accent1"/>
                </a:solidFill>
                <a:effectLst/>
                <a:ea typeface="Times New Roman" panose="02020603050405020304" pitchFamily="18" charset="0"/>
                <a:cs typeface="Times New Roman" panose="02020603050405020304" pitchFamily="18" charset="0"/>
              </a:rPr>
              <a:t>Miscellaneous: $10,000</a:t>
            </a:r>
            <a:endParaRPr lang="en-GB" dirty="0">
              <a:solidFill>
                <a:schemeClr val="accent1"/>
              </a:solidFill>
              <a:effectLst/>
              <a:ea typeface="Aptos" panose="020B0004020202020204" pitchFamily="34" charset="0"/>
              <a:cs typeface="Arial" panose="020B0604020202020204" pitchFamily="34" charset="0"/>
            </a:endParaRPr>
          </a:p>
          <a:p>
            <a:pPr marL="742950" marR="0" lvl="1" indent="-285750">
              <a:spcBef>
                <a:spcPts val="0"/>
              </a:spcBef>
              <a:spcAft>
                <a:spcPts val="800"/>
              </a:spcAft>
              <a:buSzPts val="1000"/>
              <a:buFont typeface="Courier New" panose="02070309020205020404" pitchFamily="49" charset="0"/>
              <a:buChar char="o"/>
              <a:tabLst>
                <a:tab pos="914400" algn="l"/>
              </a:tabLst>
            </a:pPr>
            <a:r>
              <a:rPr lang="en-GB" b="1" dirty="0">
                <a:solidFill>
                  <a:schemeClr val="accent1"/>
                </a:solidFill>
                <a:effectLst/>
                <a:ea typeface="Times New Roman" panose="02020603050405020304" pitchFamily="18" charset="0"/>
                <a:cs typeface="Times New Roman" panose="02020603050405020304" pitchFamily="18" charset="0"/>
              </a:rPr>
              <a:t>Contingency Fund:</a:t>
            </a:r>
            <a:r>
              <a:rPr lang="en-GB" dirty="0">
                <a:solidFill>
                  <a:schemeClr val="accent1"/>
                </a:solidFill>
                <a:effectLst/>
                <a:ea typeface="Times New Roman" panose="02020603050405020304" pitchFamily="18" charset="0"/>
                <a:cs typeface="Times New Roman" panose="02020603050405020304" pitchFamily="18" charset="0"/>
              </a:rPr>
              <a:t> 10% of total budget.</a:t>
            </a:r>
            <a:endParaRPr lang="en-GB" dirty="0">
              <a:solidFill>
                <a:schemeClr val="accent1"/>
              </a:solidFill>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782534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60FE25-48C0-A598-1E16-C5A269FCB65C}"/>
              </a:ext>
            </a:extLst>
          </p:cNvPr>
          <p:cNvSpPr>
            <a:spLocks noGrp="1"/>
          </p:cNvSpPr>
          <p:nvPr>
            <p:ph type="sldNum" sz="quarter" idx="12"/>
          </p:nvPr>
        </p:nvSpPr>
        <p:spPr/>
        <p:txBody>
          <a:bodyPr/>
          <a:lstStyle/>
          <a:p>
            <a:pPr rtl="0"/>
            <a:fld id="{D495E168-DA5E-4888-8D8A-92B118324C14}" type="slidenum">
              <a:rPr lang="en-GB" noProof="0" smtClean="0"/>
              <a:t>9</a:t>
            </a:fld>
            <a:endParaRPr lang="en-GB" noProof="0"/>
          </a:p>
        </p:txBody>
      </p:sp>
      <p:sp>
        <p:nvSpPr>
          <p:cNvPr id="7" name="Title 6">
            <a:extLst>
              <a:ext uri="{FF2B5EF4-FFF2-40B4-BE49-F238E27FC236}">
                <a16:creationId xmlns:a16="http://schemas.microsoft.com/office/drawing/2014/main" id="{99FF5467-19AB-8C7C-4C53-0E19BB13B3B3}"/>
              </a:ext>
            </a:extLst>
          </p:cNvPr>
          <p:cNvSpPr>
            <a:spLocks noGrp="1"/>
          </p:cNvSpPr>
          <p:nvPr>
            <p:ph type="title"/>
          </p:nvPr>
        </p:nvSpPr>
        <p:spPr/>
        <p:txBody>
          <a:bodyPr/>
          <a:lstStyle/>
          <a:p>
            <a:r>
              <a:rPr lang="en-GB" dirty="0"/>
              <a:t>Event Success and Evaluation</a:t>
            </a:r>
          </a:p>
        </p:txBody>
      </p:sp>
      <p:sp>
        <p:nvSpPr>
          <p:cNvPr id="5" name="TextBox 4">
            <a:extLst>
              <a:ext uri="{FF2B5EF4-FFF2-40B4-BE49-F238E27FC236}">
                <a16:creationId xmlns:a16="http://schemas.microsoft.com/office/drawing/2014/main" id="{8DD4CC54-FB37-AB68-00E6-463BB0D96949}"/>
              </a:ext>
            </a:extLst>
          </p:cNvPr>
          <p:cNvSpPr txBox="1"/>
          <p:nvPr/>
        </p:nvSpPr>
        <p:spPr>
          <a:xfrm>
            <a:off x="582930" y="1902292"/>
            <a:ext cx="8572500" cy="2923877"/>
          </a:xfrm>
          <a:prstGeom prst="rect">
            <a:avLst/>
          </a:prstGeom>
          <a:noFill/>
        </p:spPr>
        <p:txBody>
          <a:bodyPr wrap="square">
            <a:spAutoFit/>
          </a:bodyPr>
          <a:lstStyle/>
          <a:p>
            <a:pPr>
              <a:spcAft>
                <a:spcPts val="0"/>
              </a:spcAft>
            </a:pPr>
            <a:endParaRPr lang="en-GB" dirty="0">
              <a:effectLst/>
            </a:endParaRPr>
          </a:p>
          <a:p>
            <a:pPr marL="742950" marR="0" lvl="1" indent="-285750">
              <a:spcBef>
                <a:spcPts val="0"/>
              </a:spcBef>
              <a:spcAft>
                <a:spcPts val="800"/>
              </a:spcAft>
              <a:buSzPts val="1000"/>
              <a:buFont typeface="Courier New" panose="02070309020205020404" pitchFamily="49" charset="0"/>
              <a:buChar char="o"/>
              <a:tabLst>
                <a:tab pos="914400" algn="l"/>
              </a:tabLst>
            </a:pPr>
            <a:r>
              <a:rPr lang="en-GB" b="1" dirty="0" err="1"/>
              <a:t>KPIs</a:t>
            </a:r>
            <a:r>
              <a:rPr lang="en-GB" b="1" dirty="0"/>
              <a:t>:</a:t>
            </a:r>
          </a:p>
          <a:p>
            <a:pPr marL="1143000" marR="0" lvl="2" indent="-228600">
              <a:spcBef>
                <a:spcPts val="0"/>
              </a:spcBef>
              <a:spcAft>
                <a:spcPts val="800"/>
              </a:spcAft>
              <a:buSzPts val="1000"/>
              <a:buFont typeface="Wingdings" panose="05000000000000000000" pitchFamily="2" charset="2"/>
              <a:buChar char=""/>
              <a:tabLst>
                <a:tab pos="1371600" algn="l"/>
              </a:tabLst>
            </a:pPr>
            <a:r>
              <a:rPr lang="en-GB" dirty="0"/>
              <a:t>Foot Traffic: Goal of 1,000 visitors over the weekend.</a:t>
            </a:r>
          </a:p>
          <a:p>
            <a:pPr marL="1143000" marR="0" lvl="2" indent="-228600">
              <a:spcBef>
                <a:spcPts val="0"/>
              </a:spcBef>
              <a:spcAft>
                <a:spcPts val="800"/>
              </a:spcAft>
              <a:buSzPts val="1000"/>
              <a:buFont typeface="Wingdings" panose="05000000000000000000" pitchFamily="2" charset="2"/>
              <a:buChar char=""/>
              <a:tabLst>
                <a:tab pos="1371600" algn="l"/>
              </a:tabLst>
            </a:pPr>
            <a:r>
              <a:rPr lang="en-GB" dirty="0"/>
              <a:t>Sales: Target sales of $30,000 during the event.</a:t>
            </a:r>
          </a:p>
          <a:p>
            <a:pPr marL="1143000" marR="0" lvl="2" indent="-228600">
              <a:spcBef>
                <a:spcPts val="0"/>
              </a:spcBef>
              <a:spcAft>
                <a:spcPts val="800"/>
              </a:spcAft>
              <a:buSzPts val="1000"/>
              <a:buFont typeface="Wingdings" panose="05000000000000000000" pitchFamily="2" charset="2"/>
              <a:buChar char=""/>
              <a:tabLst>
                <a:tab pos="1371600" algn="l"/>
              </a:tabLst>
            </a:pPr>
            <a:r>
              <a:rPr lang="en-GB" dirty="0"/>
              <a:t>Social Media: 5,000 new followers, 20,000 impressions.</a:t>
            </a:r>
          </a:p>
          <a:p>
            <a:pPr marL="1143000" marR="0" lvl="2" indent="-228600">
              <a:spcBef>
                <a:spcPts val="0"/>
              </a:spcBef>
              <a:spcAft>
                <a:spcPts val="800"/>
              </a:spcAft>
              <a:buSzPts val="1000"/>
              <a:buFont typeface="Wingdings" panose="05000000000000000000" pitchFamily="2" charset="2"/>
              <a:buChar char=""/>
              <a:tabLst>
                <a:tab pos="1371600" algn="l"/>
              </a:tabLst>
            </a:pPr>
            <a:r>
              <a:rPr lang="en-GB" dirty="0"/>
              <a:t>Customer Feedback: Achieve 80% satisfaction rate.</a:t>
            </a:r>
          </a:p>
          <a:p>
            <a:pPr marL="742950" marR="0" lvl="1" indent="-285750">
              <a:spcBef>
                <a:spcPts val="0"/>
              </a:spcBef>
              <a:spcAft>
                <a:spcPts val="800"/>
              </a:spcAft>
              <a:buSzPts val="1000"/>
              <a:buFont typeface="Courier New" panose="02070309020205020404" pitchFamily="49" charset="0"/>
              <a:buChar char="o"/>
              <a:tabLst>
                <a:tab pos="914400" algn="l"/>
              </a:tabLst>
            </a:pPr>
            <a:r>
              <a:rPr lang="en-GB" b="1" dirty="0"/>
              <a:t>Tools: </a:t>
            </a:r>
          </a:p>
          <a:p>
            <a:pPr marL="1200150" lvl="2" indent="-285750">
              <a:spcAft>
                <a:spcPts val="800"/>
              </a:spcAft>
              <a:buSzPts val="1000"/>
              <a:buFont typeface="Arial" panose="020B0604020202020204" pitchFamily="34" charset="0"/>
              <a:buChar char="•"/>
              <a:tabLst>
                <a:tab pos="914400" algn="l"/>
              </a:tabLst>
            </a:pPr>
            <a:r>
              <a:rPr lang="en-GB" dirty="0"/>
              <a:t>Surveys, sales reports, social media analytics.</a:t>
            </a:r>
          </a:p>
        </p:txBody>
      </p:sp>
      <p:pic>
        <p:nvPicPr>
          <p:cNvPr id="6146" name="Picture 2" descr="Cosa sono i KPI e in che modo contribuiscono al successo di un’azienda">
            <a:extLst>
              <a:ext uri="{FF2B5EF4-FFF2-40B4-BE49-F238E27FC236}">
                <a16:creationId xmlns:a16="http://schemas.microsoft.com/office/drawing/2014/main" id="{2CEDFC29-1013-F565-A9E0-973A8781B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3928" y="2458404"/>
            <a:ext cx="3549872" cy="23677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483838"/>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741416_TF55923798.potx" id="{A050405C-4446-4ED7-A781-195AEC1D426D}" vid="{5E5490EF-3225-4FF5-8ACB-1D8C7682A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024DF7-0783-4549-86B7-A48B29FBA9C2}">
  <ds:schemaRefs>
    <ds:schemaRef ds:uri="http://purl.org/dc/terms/"/>
    <ds:schemaRef ds:uri="http://schemas.microsoft.com/sharepoint/v3"/>
    <ds:schemaRef ds:uri="fb0879af-3eba-417a-a55a-ffe6dcd6ca77"/>
    <ds:schemaRef ds:uri="http://schemas.microsoft.com/office/2006/documentManagement/types"/>
    <ds:schemaRef ds:uri="http://schemas.openxmlformats.org/package/2006/metadata/core-properties"/>
    <ds:schemaRef ds:uri="http://www.w3.org/XML/1998/namespace"/>
    <ds:schemaRef ds:uri="http://purl.org/dc/elements/1.1/"/>
    <ds:schemaRef ds:uri="6dc4bcd6-49db-4c07-9060-8acfc67cef9f"/>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Fun holiday presentation</Template>
  <TotalTime>135</TotalTime>
  <Words>2001</Words>
  <Application>Microsoft Office PowerPoint</Application>
  <PresentationFormat>Widescreen</PresentationFormat>
  <Paragraphs>126</Paragraphs>
  <Slides>13</Slides>
  <Notes>13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vt:lpstr>
      <vt:lpstr>Arial</vt:lpstr>
      <vt:lpstr>Calibri</vt:lpstr>
      <vt:lpstr>Century Gothic</vt:lpstr>
      <vt:lpstr>Courier New</vt:lpstr>
      <vt:lpstr>Times New Roman</vt:lpstr>
      <vt:lpstr>Wingdings</vt:lpstr>
      <vt:lpstr>Office Theme</vt:lpstr>
      <vt:lpstr>Pandora New Store Launch Event</vt:lpstr>
      <vt:lpstr>Event Overview</vt:lpstr>
      <vt:lpstr>Target Audience</vt:lpstr>
      <vt:lpstr>Event Activities</vt:lpstr>
      <vt:lpstr>Promotional Strategies</vt:lpstr>
      <vt:lpstr>Marketing Communication Integration</vt:lpstr>
      <vt:lpstr>Media Choices</vt:lpstr>
      <vt:lpstr>Budget Overview</vt:lpstr>
      <vt:lpstr>Event Success and Evaluation</vt:lpstr>
      <vt:lpstr>Event Success and Evaluation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sazzat hosen</dc:creator>
  <cp:lastModifiedBy>sazzat hosen</cp:lastModifiedBy>
  <cp:revision>8</cp:revision>
  <dcterms:created xsi:type="dcterms:W3CDTF">2024-09-25T17:17:28Z</dcterms:created>
  <dcterms:modified xsi:type="dcterms:W3CDTF">2024-10-03T16:02:38Z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